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Lst>
  <p:sldSz cx="9144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1pPr>
    <a:lvl2pPr marL="0" marR="0" indent="4572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2pPr>
    <a:lvl3pPr marL="0" marR="0" indent="9144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3pPr>
    <a:lvl4pPr marL="0" marR="0" indent="13716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4pPr>
    <a:lvl5pPr marL="0" marR="0" indent="18288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5pPr>
    <a:lvl6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6pPr>
    <a:lvl7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7pPr>
    <a:lvl8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8pPr>
    <a:lvl9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n" i="on">
        <a:fontRef idx="minor">
          <a:srgbClr val="000000"/>
        </a:fontRef>
        <a:srgbClr val="000000"/>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CFD7E7"/>
          </a:solidFill>
        </a:fill>
      </a:tcStyle>
    </a:wholeTbl>
    <a:band2H>
      <a:tcTxStyle b="def" i="def"/>
      <a:tcStyle>
        <a:tcBdr/>
        <a:fill>
          <a:solidFill>
            <a:srgbClr val="E8ECF4"/>
          </a:solidFill>
        </a:fill>
      </a:tcStyle>
    </a:band2H>
    <a:firstCol>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1"/>
          </a:solidFill>
        </a:fill>
      </a:tcStyle>
    </a:firstCol>
    <a:lastRow>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381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1"/>
          </a:solidFill>
        </a:fill>
      </a:tcStyle>
    </a:lastRow>
    <a:firstRow>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381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1"/>
          </a:solidFill>
        </a:fill>
      </a:tcStyle>
    </a:firstRow>
  </a:tblStyle>
  <a:tblStyle styleId="{C7B018BB-80A7-4F77-B60F-C8B233D01FF8}" styleName="">
    <a:tblBg/>
    <a:wholeTbl>
      <a:tcTxStyle b="on" i="on">
        <a:fontRef idx="minor">
          <a:srgbClr val="000000"/>
        </a:fontRef>
        <a:srgbClr val="000000"/>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3">
              <a:lumOff val="44000"/>
            </a:schemeClr>
          </a:solidFill>
        </a:fill>
      </a:tcStyle>
    </a:wholeTbl>
    <a:band2H>
      <a:tcTxStyle b="def" i="def"/>
      <a:tcStyle>
        <a:tcBdr/>
        <a:fill>
          <a:solidFill>
            <a:schemeClr val="accent3">
              <a:lumOff val="44000"/>
            </a:schemeClr>
          </a:solidFill>
        </a:fill>
      </a:tcStyle>
    </a:band2H>
    <a:firstCol>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3">
              <a:lumOff val="44000"/>
            </a:schemeClr>
          </a:solidFill>
        </a:fill>
      </a:tcStyle>
    </a:firstCol>
    <a:lastRow>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381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3">
              <a:lumOff val="44000"/>
            </a:schemeClr>
          </a:solidFill>
        </a:fill>
      </a:tcStyle>
    </a:lastRow>
    <a:firstRow>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381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3">
              <a:lumOff val="44000"/>
            </a:schemeClr>
          </a:solidFill>
        </a:fill>
      </a:tcStyle>
    </a:firstRow>
  </a:tblStyle>
  <a:tblStyle styleId="{EEE7283C-3CF3-47DC-8721-378D4A62B228}" styleName="">
    <a:tblBg/>
    <a:wholeTbl>
      <a:tcTxStyle b="on" i="on">
        <a:fontRef idx="minor">
          <a:srgbClr val="000000"/>
        </a:fontRef>
        <a:srgbClr val="000000"/>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E3CECE"/>
          </a:solidFill>
        </a:fill>
      </a:tcStyle>
    </a:wholeTbl>
    <a:band2H>
      <a:tcTxStyle b="def" i="def"/>
      <a:tcStyle>
        <a:tcBdr/>
        <a:fill>
          <a:solidFill>
            <a:srgbClr val="F1E8E8"/>
          </a:solidFill>
        </a:fill>
      </a:tcStyle>
    </a:band2H>
    <a:firstCol>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6"/>
          </a:solidFill>
        </a:fill>
      </a:tcStyle>
    </a:firstCol>
    <a:lastRow>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381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6"/>
          </a:solidFill>
        </a:fill>
      </a:tcStyle>
    </a:lastRow>
    <a:firstRow>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381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6"/>
          </a:solidFill>
        </a:fill>
      </a:tcStyle>
    </a:firstRow>
  </a:tblStyle>
  <a:tblStyle styleId="{CF821DB8-F4EB-4A41-A1BA-3FCAFE7338EE}" styleName="">
    <a:tblBg/>
    <a:wholeTbl>
      <a:tcTxStyle b="on" i="on">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chemeClr val="accent3">
              <a:lumOff val="44000"/>
            </a:schemeClr>
          </a:solidFill>
        </a:fill>
      </a:tcStyle>
    </a:band2H>
    <a:firstCol>
      <a:tcTxStyle b="on" i="on">
        <a:fontRef idx="minor">
          <a:schemeClr val="accent3">
            <a:lumOff val="44000"/>
          </a:schemeClr>
        </a:fontRef>
        <a:schemeClr val="accent3">
          <a:lumOff val="44000"/>
        </a:schemeClr>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n">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3">
              <a:lumOff val="44000"/>
            </a:schemeClr>
          </a:solidFill>
        </a:fill>
      </a:tcStyle>
    </a:lastRow>
    <a:firstRow>
      <a:tcTxStyle b="on" i="on">
        <a:fontRef idx="minor">
          <a:schemeClr val="accent3">
            <a:lumOff val="44000"/>
          </a:schemeClr>
        </a:fontRef>
        <a:schemeClr val="accent3">
          <a:lumOff val="44000"/>
        </a:schemeClr>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n" i="on">
        <a:fontRef idx="minor">
          <a:srgbClr val="000000"/>
        </a:fontRef>
        <a:srgbClr val="000000"/>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CACACA"/>
          </a:solidFill>
        </a:fill>
      </a:tcStyle>
    </a:wholeTbl>
    <a:band2H>
      <a:tcTxStyle b="def" i="def"/>
      <a:tcStyle>
        <a:tcBdr/>
        <a:fill>
          <a:solidFill>
            <a:srgbClr val="E6E6E6"/>
          </a:solidFill>
        </a:fill>
      </a:tcStyle>
    </a:band2H>
    <a:firstCol>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000000"/>
          </a:solidFill>
        </a:fill>
      </a:tcStyle>
    </a:firstCol>
    <a:lastRow>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381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000000"/>
          </a:solidFill>
        </a:fill>
      </a:tcStyle>
    </a:lastRow>
    <a:firstRow>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381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000000"/>
          </a:solidFill>
        </a:fill>
      </a:tcStyle>
    </a:firstRow>
  </a:tblStyle>
  <a:tblStyle styleId="{2708684C-4D16-4618-839F-0558EEFCDFE6}" styleName="">
    <a:tblBg/>
    <a:wholeTbl>
      <a:tcTxStyle b="on" i="on">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chemeClr val="accent3">
              <a:lumOff val="44000"/>
            </a:schemeClr>
          </a:solidFill>
        </a:fill>
      </a:tcStyle>
    </a:band2H>
    <a:firstCol>
      <a:tcTxStyle b="on" i="on">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n">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n">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33" name="Shape 33"/>
          <p:cNvSpPr/>
          <p:nvPr>
            <p:ph type="sldImg"/>
          </p:nvPr>
        </p:nvSpPr>
        <p:spPr>
          <a:xfrm>
            <a:off x="1143000" y="685800"/>
            <a:ext cx="4572000" cy="3429000"/>
          </a:xfrm>
          <a:prstGeom prst="rect">
            <a:avLst/>
          </a:prstGeom>
        </p:spPr>
        <p:txBody>
          <a:bodyPr/>
          <a:lstStyle/>
          <a:p>
            <a:pPr/>
          </a:p>
        </p:txBody>
      </p:sp>
      <p:sp>
        <p:nvSpPr>
          <p:cNvPr id="34" name="Shape 34"/>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25000"/>
      </a:lnSpc>
      <a:defRPr sz="2400">
        <a:latin typeface="Avenir Roman"/>
        <a:ea typeface="Avenir Roman"/>
        <a:cs typeface="Avenir Roman"/>
        <a:sym typeface="Avenir Roman"/>
      </a:defRPr>
    </a:lvl1pPr>
    <a:lvl2pPr indent="228600" defTabSz="457200" latinLnBrk="0">
      <a:lnSpc>
        <a:spcPct val="125000"/>
      </a:lnSpc>
      <a:defRPr sz="2400">
        <a:latin typeface="Avenir Roman"/>
        <a:ea typeface="Avenir Roman"/>
        <a:cs typeface="Avenir Roman"/>
        <a:sym typeface="Avenir Roman"/>
      </a:defRPr>
    </a:lvl2pPr>
    <a:lvl3pPr indent="457200" defTabSz="457200" latinLnBrk="0">
      <a:lnSpc>
        <a:spcPct val="125000"/>
      </a:lnSpc>
      <a:defRPr sz="2400">
        <a:latin typeface="Avenir Roman"/>
        <a:ea typeface="Avenir Roman"/>
        <a:cs typeface="Avenir Roman"/>
        <a:sym typeface="Avenir Roman"/>
      </a:defRPr>
    </a:lvl3pPr>
    <a:lvl4pPr indent="685800" defTabSz="457200" latinLnBrk="0">
      <a:lnSpc>
        <a:spcPct val="125000"/>
      </a:lnSpc>
      <a:defRPr sz="2400">
        <a:latin typeface="Avenir Roman"/>
        <a:ea typeface="Avenir Roman"/>
        <a:cs typeface="Avenir Roman"/>
        <a:sym typeface="Avenir Roman"/>
      </a:defRPr>
    </a:lvl4pPr>
    <a:lvl5pPr indent="914400" defTabSz="457200" latinLnBrk="0">
      <a:lnSpc>
        <a:spcPct val="125000"/>
      </a:lnSpc>
      <a:defRPr sz="2400">
        <a:latin typeface="Avenir Roman"/>
        <a:ea typeface="Avenir Roman"/>
        <a:cs typeface="Avenir Roman"/>
        <a:sym typeface="Avenir Roman"/>
      </a:defRPr>
    </a:lvl5pPr>
    <a:lvl6pPr indent="1143000" defTabSz="457200" latinLnBrk="0">
      <a:lnSpc>
        <a:spcPct val="125000"/>
      </a:lnSpc>
      <a:defRPr sz="2400">
        <a:latin typeface="Avenir Roman"/>
        <a:ea typeface="Avenir Roman"/>
        <a:cs typeface="Avenir Roman"/>
        <a:sym typeface="Avenir Roman"/>
      </a:defRPr>
    </a:lvl6pPr>
    <a:lvl7pPr indent="1371600" defTabSz="457200" latinLnBrk="0">
      <a:lnSpc>
        <a:spcPct val="125000"/>
      </a:lnSpc>
      <a:defRPr sz="2400">
        <a:latin typeface="Avenir Roman"/>
        <a:ea typeface="Avenir Roman"/>
        <a:cs typeface="Avenir Roman"/>
        <a:sym typeface="Avenir Roman"/>
      </a:defRPr>
    </a:lvl7pPr>
    <a:lvl8pPr indent="1600200" defTabSz="457200" latinLnBrk="0">
      <a:lnSpc>
        <a:spcPct val="125000"/>
      </a:lnSpc>
      <a:defRPr sz="2400">
        <a:latin typeface="Avenir Roman"/>
        <a:ea typeface="Avenir Roman"/>
        <a:cs typeface="Avenir Roman"/>
        <a:sym typeface="Avenir Roman"/>
      </a:defRPr>
    </a:lvl8pPr>
    <a:lvl9pPr indent="1828800" defTabSz="457200" latinLnBrk="0">
      <a:lnSpc>
        <a:spcPct val="125000"/>
      </a:lnSpc>
      <a:defRPr sz="2400">
        <a:latin typeface="Avenir Roman"/>
        <a:ea typeface="Avenir Roman"/>
        <a:cs typeface="Avenir Roman"/>
        <a:sym typeface="Avenir Roman"/>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1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1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25" name="Title Text"/>
          <p:cNvSpPr txBox="1"/>
          <p:nvPr>
            <p:ph type="title"/>
          </p:nvPr>
        </p:nvSpPr>
        <p:spPr>
          <a:xfrm>
            <a:off x="669726" y="312539"/>
            <a:ext cx="7804548" cy="1518047"/>
          </a:xfrm>
          <a:prstGeom prst="rect">
            <a:avLst/>
          </a:prstGeom>
        </p:spPr>
        <p:txBody>
          <a:bodyPr lIns="35718" tIns="35718" rIns="35718" bIns="35718">
            <a:normAutofit fontScale="100000" lnSpcReduction="0"/>
          </a:bodyPr>
          <a:lstStyle>
            <a:lvl1pPr defTabSz="410765">
              <a:defRPr sz="5600">
                <a:uFillTx/>
                <a:latin typeface="+mj-lt"/>
                <a:ea typeface="+mj-ea"/>
                <a:cs typeface="+mj-cs"/>
                <a:sym typeface="Helvetica"/>
              </a:defRPr>
            </a:lvl1pPr>
          </a:lstStyle>
          <a:p>
            <a:pPr/>
            <a:r>
              <a:t>Title Text</a:t>
            </a:r>
          </a:p>
        </p:txBody>
      </p:sp>
      <p:sp>
        <p:nvSpPr>
          <p:cNvPr id="26" name="Body Level One…"/>
          <p:cNvSpPr txBox="1"/>
          <p:nvPr>
            <p:ph type="body" idx="1"/>
          </p:nvPr>
        </p:nvSpPr>
        <p:spPr>
          <a:xfrm>
            <a:off x="669726" y="1830585"/>
            <a:ext cx="7804548" cy="4420197"/>
          </a:xfrm>
          <a:prstGeom prst="rect">
            <a:avLst/>
          </a:prstGeom>
        </p:spPr>
        <p:txBody>
          <a:bodyPr lIns="35718" tIns="35718" rIns="35718" bIns="35718" anchor="ctr">
            <a:normAutofit fontScale="100000" lnSpcReduction="0"/>
          </a:bodyPr>
          <a:lstStyle>
            <a:lvl1pPr marL="296333" indent="-296333" defTabSz="410765">
              <a:spcBef>
                <a:spcPts val="2900"/>
              </a:spcBef>
              <a:buSzPct val="75000"/>
              <a:buFontTx/>
              <a:defRPr sz="2400">
                <a:uFillTx/>
                <a:latin typeface="Helvetica Light"/>
                <a:ea typeface="Helvetica Light"/>
                <a:cs typeface="Helvetica Light"/>
                <a:sym typeface="Helvetica Light"/>
              </a:defRPr>
            </a:lvl1pPr>
            <a:lvl2pPr marL="740833" indent="-296333" defTabSz="410765">
              <a:spcBef>
                <a:spcPts val="2900"/>
              </a:spcBef>
              <a:buSzPct val="75000"/>
              <a:buFontTx/>
              <a:buChar char="•"/>
              <a:defRPr sz="2400">
                <a:uFillTx/>
                <a:latin typeface="Helvetica Light"/>
                <a:ea typeface="Helvetica Light"/>
                <a:cs typeface="Helvetica Light"/>
                <a:sym typeface="Helvetica Light"/>
              </a:defRPr>
            </a:lvl2pPr>
            <a:lvl3pPr marL="1185333" indent="-296333" defTabSz="410765">
              <a:spcBef>
                <a:spcPts val="2900"/>
              </a:spcBef>
              <a:buSzPct val="75000"/>
              <a:buFontTx/>
              <a:defRPr sz="2400">
                <a:uFillTx/>
                <a:latin typeface="Helvetica Light"/>
                <a:ea typeface="Helvetica Light"/>
                <a:cs typeface="Helvetica Light"/>
                <a:sym typeface="Helvetica Light"/>
              </a:defRPr>
            </a:lvl3pPr>
            <a:lvl4pPr marL="1629833" indent="-296333" defTabSz="410765">
              <a:spcBef>
                <a:spcPts val="2900"/>
              </a:spcBef>
              <a:buSzPct val="75000"/>
              <a:buFontTx/>
              <a:buChar char="•"/>
              <a:defRPr sz="2400">
                <a:uFillTx/>
                <a:latin typeface="Helvetica Light"/>
                <a:ea typeface="Helvetica Light"/>
                <a:cs typeface="Helvetica Light"/>
                <a:sym typeface="Helvetica Light"/>
              </a:defRPr>
            </a:lvl4pPr>
            <a:lvl5pPr marL="2074333" indent="-296333" defTabSz="410765">
              <a:spcBef>
                <a:spcPts val="2900"/>
              </a:spcBef>
              <a:buSzPct val="75000"/>
              <a:buFontTx/>
              <a:buChar char="•"/>
              <a:defRPr sz="2400">
                <a:uFillTx/>
                <a:latin typeface="Helvetica Light"/>
                <a:ea typeface="Helvetica Light"/>
                <a:cs typeface="Helvetica Light"/>
                <a:sym typeface="Helvetica Light"/>
              </a:defRPr>
            </a:lvl5pPr>
          </a:lstStyle>
          <a:p>
            <a:pPr/>
            <a:r>
              <a:t>Body Level One</a:t>
            </a:r>
          </a:p>
          <a:p>
            <a:pPr lvl="1"/>
            <a:r>
              <a:t>Body Level Two</a:t>
            </a:r>
          </a:p>
          <a:p>
            <a:pPr lvl="2"/>
            <a:r>
              <a:t>Body Level Three</a:t>
            </a:r>
          </a:p>
          <a:p>
            <a:pPr lvl="3"/>
            <a:r>
              <a:t>Body Level Four</a:t>
            </a:r>
          </a:p>
          <a:p>
            <a:pPr lvl="4"/>
            <a:r>
              <a:t>Body Level Five</a:t>
            </a:r>
          </a:p>
        </p:txBody>
      </p:sp>
      <p:sp>
        <p:nvSpPr>
          <p:cNvPr id="27" name="Slide Number"/>
          <p:cNvSpPr txBox="1"/>
          <p:nvPr>
            <p:ph type="sldNum" sz="quarter" idx="2"/>
          </p:nvPr>
        </p:nvSpPr>
        <p:spPr>
          <a:xfrm>
            <a:off x="4440732" y="6505277"/>
            <a:ext cx="253607" cy="249238"/>
          </a:xfrm>
          <a:prstGeom prst="rect">
            <a:avLst/>
          </a:prstGeom>
        </p:spPr>
        <p:txBody>
          <a:bodyPr wrap="none" lIns="35718" tIns="35718" rIns="35718" bIns="35718" anchor="t"/>
          <a:lstStyle>
            <a:lvl1pPr algn="ctr" defTabSz="410765">
              <a:defRPr>
                <a:solidFill>
                  <a:srgbClr val="000000"/>
                </a:solidFill>
                <a:uFillTx/>
                <a:latin typeface="Helvetica Light"/>
                <a:ea typeface="Helvetica Light"/>
                <a:cs typeface="Helvetica Light"/>
                <a:sym typeface="Helvetica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chemeClr val="accent3">
            <a:lumOff val="44000"/>
          </a:schemeClr>
        </a:solidFill>
      </p:bgPr>
    </p:bg>
    <p:spTree>
      <p:nvGrpSpPr>
        <p:cNvPr id="1" name=""/>
        <p:cNvGrpSpPr/>
        <p:nvPr/>
      </p:nvGrpSpPr>
      <p:grpSpPr>
        <a:xfrm>
          <a:off x="0" y="0"/>
          <a:ext cx="0" cy="0"/>
          <a:chOff x="0" y="0"/>
          <a:chExt cx="0" cy="0"/>
        </a:xfrm>
      </p:grpSpPr>
      <p:sp>
        <p:nvSpPr>
          <p:cNvPr id="2" name="Slide Number"/>
          <p:cNvSpPr txBox="1"/>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a:defRPr sz="1200">
                <a:solidFill>
                  <a:srgbClr val="898989"/>
                </a:solidFill>
                <a:uFill>
                  <a:solidFill>
                    <a:srgbClr val="898989"/>
                  </a:solidFill>
                </a:uFill>
              </a:defRPr>
            </a:lvl1pPr>
          </a:lstStyle>
          <a:p>
            <a:pPr/>
            <a:fld id="{86CB4B4D-7CA3-9044-876B-883B54F8677D}" type="slidenum"/>
          </a:p>
        </p:txBody>
      </p:sp>
      <p:sp>
        <p:nvSpPr>
          <p:cNvPr id="3" name="Title Text"/>
          <p:cNvSpPr txBox="1"/>
          <p:nvPr>
            <p:ph type="title"/>
          </p:nvPr>
        </p:nvSpPr>
        <p:spPr>
          <a:xfrm>
            <a:off x="457200" y="92074"/>
            <a:ext cx="8229600" cy="1508126"/>
          </a:xfrm>
          <a:prstGeom prst="rect">
            <a:avLst/>
          </a:prstGeom>
          <a:ln w="12700">
            <a:miter lim="400000"/>
          </a:ln>
          <a:extLst>
            <a:ext uri="{C572A759-6A51-4108-AA02-DFA0A04FC94B}">
              <ma14:wrappingTextBoxFlag xmlns:ma14="http://schemas.microsoft.com/office/mac/drawingml/2011/main" val="1"/>
            </a:ext>
          </a:extLst>
        </p:spPr>
        <p:txBody>
          <a:bodyPr lIns="45719" rIns="45719" anchor="ctr"/>
          <a:lstStyle/>
          <a:p>
            <a:pPr/>
            <a:r>
              <a:t>Title Text</a:t>
            </a:r>
          </a:p>
        </p:txBody>
      </p:sp>
      <p:sp>
        <p:nvSpPr>
          <p:cNvPr id="4" name="Body Level One…"/>
          <p:cNvSpPr txBox="1"/>
          <p:nvPr>
            <p:ph type="body" idx="1"/>
          </p:nvPr>
        </p:nvSpPr>
        <p:spPr>
          <a:xfrm>
            <a:off x="457200" y="1600200"/>
            <a:ext cx="8229600" cy="5257800"/>
          </a:xfrm>
          <a:prstGeom prst="rect">
            <a:avLst/>
          </a:prstGeom>
          <a:ln w="12700">
            <a:miter lim="400000"/>
          </a:ln>
          <a:extLst>
            <a:ext uri="{C572A759-6A51-4108-AA02-DFA0A04FC94B}">
              <ma14:wrappingTextBoxFlag xmlns:ma14="http://schemas.microsoft.com/office/mac/drawingml/2011/main" val="1"/>
            </a:ext>
          </a:extLst>
        </p:spPr>
        <p:txBody>
          <a:bodyPr lIns="45719" rIns="45719"/>
          <a:lstStyle/>
          <a:p>
            <a:pPr/>
            <a:r>
              <a:t>Body Level One</a:t>
            </a:r>
          </a:p>
          <a:p>
            <a:pPr lvl="1"/>
            <a:r>
              <a:t>Body Level Two</a:t>
            </a:r>
          </a:p>
          <a:p>
            <a:pPr lvl="2"/>
            <a:r>
              <a:t>Body Level Three</a:t>
            </a:r>
          </a:p>
          <a:p>
            <a:pPr lvl="3"/>
            <a:r>
              <a:t>Body Level Four</a:t>
            </a:r>
          </a:p>
          <a:p>
            <a:pPr lvl="4"/>
            <a:r>
              <a:t>Body Level Five</a:t>
            </a:r>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Lst>
  <p:transition xmlns:p14="http://schemas.microsoft.com/office/powerpoint/2010/main" spd="med" advClick="1"/>
  <p:txStyles>
    <p:titleStyle>
      <a:lvl1pPr marL="0" marR="0" indent="0" algn="ctr" defTabSz="457200" rtl="0" latinLnBrk="0">
        <a:lnSpc>
          <a:spcPct val="100000"/>
        </a:lnSpc>
        <a:spcBef>
          <a:spcPts val="0"/>
        </a:spcBef>
        <a:spcAft>
          <a:spcPts val="0"/>
        </a:spcAft>
        <a:buClrTx/>
        <a:buSzTx/>
        <a:buFontTx/>
        <a:buNone/>
        <a:tabLst/>
        <a:defRPr b="1" baseline="0" cap="none" i="0" spc="0" strike="noStrike" sz="7000" u="none">
          <a:solidFill>
            <a:srgbClr val="800000"/>
          </a:solidFill>
          <a:uFill>
            <a:solidFill>
              <a:srgbClr val="000000"/>
            </a:solidFill>
          </a:uFill>
          <a:latin typeface="+mn-lt"/>
          <a:ea typeface="+mn-ea"/>
          <a:cs typeface="+mn-cs"/>
          <a:sym typeface="Calibri"/>
        </a:defRPr>
      </a:lvl1pPr>
      <a:lvl2pPr marL="0" marR="0" indent="0" algn="ctr" defTabSz="457200" rtl="0" latinLnBrk="0">
        <a:lnSpc>
          <a:spcPct val="100000"/>
        </a:lnSpc>
        <a:spcBef>
          <a:spcPts val="0"/>
        </a:spcBef>
        <a:spcAft>
          <a:spcPts val="0"/>
        </a:spcAft>
        <a:buClrTx/>
        <a:buSzTx/>
        <a:buFontTx/>
        <a:buNone/>
        <a:tabLst/>
        <a:defRPr b="1" baseline="0" cap="none" i="0" spc="0" strike="noStrike" sz="7000" u="none">
          <a:solidFill>
            <a:srgbClr val="800000"/>
          </a:solidFill>
          <a:uFill>
            <a:solidFill>
              <a:srgbClr val="000000"/>
            </a:solidFill>
          </a:uFill>
          <a:latin typeface="+mn-lt"/>
          <a:ea typeface="+mn-ea"/>
          <a:cs typeface="+mn-cs"/>
          <a:sym typeface="Calibri"/>
        </a:defRPr>
      </a:lvl2pPr>
      <a:lvl3pPr marL="0" marR="0" indent="0" algn="ctr" defTabSz="457200" rtl="0" latinLnBrk="0">
        <a:lnSpc>
          <a:spcPct val="100000"/>
        </a:lnSpc>
        <a:spcBef>
          <a:spcPts val="0"/>
        </a:spcBef>
        <a:spcAft>
          <a:spcPts val="0"/>
        </a:spcAft>
        <a:buClrTx/>
        <a:buSzTx/>
        <a:buFontTx/>
        <a:buNone/>
        <a:tabLst/>
        <a:defRPr b="1" baseline="0" cap="none" i="0" spc="0" strike="noStrike" sz="7000" u="none">
          <a:solidFill>
            <a:srgbClr val="800000"/>
          </a:solidFill>
          <a:uFill>
            <a:solidFill>
              <a:srgbClr val="000000"/>
            </a:solidFill>
          </a:uFill>
          <a:latin typeface="+mn-lt"/>
          <a:ea typeface="+mn-ea"/>
          <a:cs typeface="+mn-cs"/>
          <a:sym typeface="Calibri"/>
        </a:defRPr>
      </a:lvl3pPr>
      <a:lvl4pPr marL="0" marR="0" indent="0" algn="ctr" defTabSz="457200" rtl="0" latinLnBrk="0">
        <a:lnSpc>
          <a:spcPct val="100000"/>
        </a:lnSpc>
        <a:spcBef>
          <a:spcPts val="0"/>
        </a:spcBef>
        <a:spcAft>
          <a:spcPts val="0"/>
        </a:spcAft>
        <a:buClrTx/>
        <a:buSzTx/>
        <a:buFontTx/>
        <a:buNone/>
        <a:tabLst/>
        <a:defRPr b="1" baseline="0" cap="none" i="0" spc="0" strike="noStrike" sz="7000" u="none">
          <a:solidFill>
            <a:srgbClr val="800000"/>
          </a:solidFill>
          <a:uFill>
            <a:solidFill>
              <a:srgbClr val="000000"/>
            </a:solidFill>
          </a:uFill>
          <a:latin typeface="+mn-lt"/>
          <a:ea typeface="+mn-ea"/>
          <a:cs typeface="+mn-cs"/>
          <a:sym typeface="Calibri"/>
        </a:defRPr>
      </a:lvl4pPr>
      <a:lvl5pPr marL="0" marR="0" indent="0" algn="ctr" defTabSz="457200" rtl="0" latinLnBrk="0">
        <a:lnSpc>
          <a:spcPct val="100000"/>
        </a:lnSpc>
        <a:spcBef>
          <a:spcPts val="0"/>
        </a:spcBef>
        <a:spcAft>
          <a:spcPts val="0"/>
        </a:spcAft>
        <a:buClrTx/>
        <a:buSzTx/>
        <a:buFontTx/>
        <a:buNone/>
        <a:tabLst/>
        <a:defRPr b="1" baseline="0" cap="none" i="0" spc="0" strike="noStrike" sz="7000" u="none">
          <a:solidFill>
            <a:srgbClr val="800000"/>
          </a:solidFill>
          <a:uFill>
            <a:solidFill>
              <a:srgbClr val="000000"/>
            </a:solidFill>
          </a:uFill>
          <a:latin typeface="+mn-lt"/>
          <a:ea typeface="+mn-ea"/>
          <a:cs typeface="+mn-cs"/>
          <a:sym typeface="Calibri"/>
        </a:defRPr>
      </a:lvl5pPr>
      <a:lvl6pPr marL="0" marR="0" indent="457200" algn="ctr" defTabSz="457200" rtl="0" latinLnBrk="0">
        <a:lnSpc>
          <a:spcPct val="100000"/>
        </a:lnSpc>
        <a:spcBef>
          <a:spcPts val="0"/>
        </a:spcBef>
        <a:spcAft>
          <a:spcPts val="0"/>
        </a:spcAft>
        <a:buClrTx/>
        <a:buSzTx/>
        <a:buFontTx/>
        <a:buNone/>
        <a:tabLst/>
        <a:defRPr b="1" baseline="0" cap="none" i="0" spc="0" strike="noStrike" sz="7000" u="none">
          <a:solidFill>
            <a:srgbClr val="800000"/>
          </a:solidFill>
          <a:uFill>
            <a:solidFill>
              <a:srgbClr val="000000"/>
            </a:solidFill>
          </a:uFill>
          <a:latin typeface="+mn-lt"/>
          <a:ea typeface="+mn-ea"/>
          <a:cs typeface="+mn-cs"/>
          <a:sym typeface="Calibri"/>
        </a:defRPr>
      </a:lvl6pPr>
      <a:lvl7pPr marL="0" marR="0" indent="914400" algn="ctr" defTabSz="457200" rtl="0" latinLnBrk="0">
        <a:lnSpc>
          <a:spcPct val="100000"/>
        </a:lnSpc>
        <a:spcBef>
          <a:spcPts val="0"/>
        </a:spcBef>
        <a:spcAft>
          <a:spcPts val="0"/>
        </a:spcAft>
        <a:buClrTx/>
        <a:buSzTx/>
        <a:buFontTx/>
        <a:buNone/>
        <a:tabLst/>
        <a:defRPr b="1" baseline="0" cap="none" i="0" spc="0" strike="noStrike" sz="7000" u="none">
          <a:solidFill>
            <a:srgbClr val="800000"/>
          </a:solidFill>
          <a:uFill>
            <a:solidFill>
              <a:srgbClr val="000000"/>
            </a:solidFill>
          </a:uFill>
          <a:latin typeface="+mn-lt"/>
          <a:ea typeface="+mn-ea"/>
          <a:cs typeface="+mn-cs"/>
          <a:sym typeface="Calibri"/>
        </a:defRPr>
      </a:lvl7pPr>
      <a:lvl8pPr marL="0" marR="0" indent="1371600" algn="ctr" defTabSz="457200" rtl="0" latinLnBrk="0">
        <a:lnSpc>
          <a:spcPct val="100000"/>
        </a:lnSpc>
        <a:spcBef>
          <a:spcPts val="0"/>
        </a:spcBef>
        <a:spcAft>
          <a:spcPts val="0"/>
        </a:spcAft>
        <a:buClrTx/>
        <a:buSzTx/>
        <a:buFontTx/>
        <a:buNone/>
        <a:tabLst/>
        <a:defRPr b="1" baseline="0" cap="none" i="0" spc="0" strike="noStrike" sz="7000" u="none">
          <a:solidFill>
            <a:srgbClr val="800000"/>
          </a:solidFill>
          <a:uFill>
            <a:solidFill>
              <a:srgbClr val="000000"/>
            </a:solidFill>
          </a:uFill>
          <a:latin typeface="+mn-lt"/>
          <a:ea typeface="+mn-ea"/>
          <a:cs typeface="+mn-cs"/>
          <a:sym typeface="Calibri"/>
        </a:defRPr>
      </a:lvl8pPr>
      <a:lvl9pPr marL="0" marR="0" indent="1828800" algn="ctr" defTabSz="457200" rtl="0" latinLnBrk="0">
        <a:lnSpc>
          <a:spcPct val="100000"/>
        </a:lnSpc>
        <a:spcBef>
          <a:spcPts val="0"/>
        </a:spcBef>
        <a:spcAft>
          <a:spcPts val="0"/>
        </a:spcAft>
        <a:buClrTx/>
        <a:buSzTx/>
        <a:buFontTx/>
        <a:buNone/>
        <a:tabLst/>
        <a:defRPr b="1" baseline="0" cap="none" i="0" spc="0" strike="noStrike" sz="7000" u="none">
          <a:solidFill>
            <a:srgbClr val="800000"/>
          </a:solidFill>
          <a:uFill>
            <a:solidFill>
              <a:srgbClr val="000000"/>
            </a:solidFill>
          </a:uFill>
          <a:latin typeface="+mn-lt"/>
          <a:ea typeface="+mn-ea"/>
          <a:cs typeface="+mn-cs"/>
          <a:sym typeface="Calibri"/>
        </a:defRPr>
      </a:lvl9pPr>
    </p:titleStyle>
    <p:bodyStyle>
      <a:lvl1pPr marL="342900" marR="0" indent="-34290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1pPr>
      <a:lvl2pPr marL="783771" marR="0" indent="-326571"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2pPr>
      <a:lvl3pPr marL="1219200" marR="0" indent="-30480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3pPr>
      <a:lvl4pPr marL="1737360" marR="0" indent="-36576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4pPr>
      <a:lvl5pPr marL="2235200" marR="0" indent="-40640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5pPr>
      <a:lvl6pPr marL="2692400" marR="0" indent="-40640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6pPr>
      <a:lvl7pPr marL="3149600" marR="0" indent="-40640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7pPr>
      <a:lvl8pPr marL="3606800" marR="0" indent="-40640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8pPr>
      <a:lvl9pPr marL="4064000" marR="0" indent="-40640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9pPr>
    </p:bodyStyle>
    <p:otherStyle>
      <a:lvl1pPr marL="0" marR="0" indent="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1pPr>
      <a:lvl2pPr marL="0" marR="0" indent="45720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2pPr>
      <a:lvl3pPr marL="0" marR="0" indent="91440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3pPr>
      <a:lvl4pPr marL="0" marR="0" indent="137160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4pPr>
      <a:lvl5pPr marL="0" marR="0" indent="182880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5pPr>
      <a:lvl6pPr marL="0" marR="0" indent="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6pPr>
      <a:lvl7pPr marL="0" marR="0" indent="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7pPr>
      <a:lvl8pPr marL="0" marR="0" indent="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8pPr>
      <a:lvl9pPr marL="0" marR="0" indent="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datahub.berkeley.edu/user-redirect/interact?account=braddelong&amp;repo=long-form-drafts&amp;branch=master&amp;path=solow-model-6-innovation.ipynb" TargetMode="External"/><Relationship Id="rId3" Type="http://schemas.openxmlformats.org/officeDocument/2006/relationships/image" Target="../media/image16.png"/><Relationship Id="rId4" Type="http://schemas.openxmlformats.org/officeDocument/2006/relationships/image" Target="../media/image17.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datahub.berkeley.edu/user-redirect/interact?account=braddelong&amp;repo=long-form-drafts&amp;branch=master&amp;path=solow-model-6-innovation.ipynb" TargetMode="External"/><Relationship Id="rId3" Type="http://schemas.openxmlformats.org/officeDocument/2006/relationships/image" Target="../media/image18.png"/><Relationship Id="rId4" Type="http://schemas.openxmlformats.org/officeDocument/2006/relationships/image" Target="../media/image19.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delong.typepad.com/files/jones-r--d.pdf" TargetMode="External"/><Relationship Id="rId3" Type="http://schemas.openxmlformats.org/officeDocument/2006/relationships/image" Target="../media/image20.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1.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2.png"/><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5.png"/><Relationship Id="rId6" Type="http://schemas.openxmlformats.org/officeDocument/2006/relationships/image" Target="../media/image26.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7.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nbviewer.jupyter.org/github/braddelong/long-form-drafts/blob/master/solow-model-5-pre-industrial.ipynb" TargetMode="External"/><Relationship Id="rId3" Type="http://schemas.openxmlformats.org/officeDocument/2006/relationships/hyperlink" Target="http://datahub.berkeley.edu/user-redirect/interact?account=braddelong&amp;repo=long-form-drafts&amp;branch=master&amp;path=solow-model-5-pre-industrial.ipynb" TargetMode="External"/></Relationships>

</file>

<file path=ppt/slides/_rels/slide17.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8.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9.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nbviewer.jupyter.org/github/braddelong/long-form-drafts/blob/master/solow-model-6-innovation.ipynb" TargetMode="External"/><Relationship Id="rId3" Type="http://schemas.openxmlformats.org/officeDocument/2006/relationships/hyperlink" Target="http://datahub.berkeley.edu/user-redirect/interact?account=braddelong&amp;repo=long-form-drafts&amp;branch=master&amp;path=solow-model-6-innovation.ipynb" TargetMode="External"/><Relationship Id="rId4" Type="http://schemas.openxmlformats.org/officeDocument/2006/relationships/hyperlink" Target="https://bcourses.berkeley.edu/courses/1487685/assignments/8065917" TargetMode="External"/><Relationship Id="rId5" Type="http://schemas.openxmlformats.org/officeDocument/2006/relationships/hyperlink" Target="https://delong.typepad.com/files/kremer-million.pdf" TargetMode="External"/><Relationship Id="rId6" Type="http://schemas.openxmlformats.org/officeDocument/2006/relationships/hyperlink" Target="https://web.stanford.edu/~chadj/JonesKlenowAER2016.pdf" TargetMode="External"/><Relationship Id="rId7" Type="http://schemas.openxmlformats.org/officeDocument/2006/relationships/hyperlink" Target="https://web.stanford.edu/~chadj/HHJK.pdf" TargetMode="External"/><Relationship Id="rId8" Type="http://schemas.openxmlformats.org/officeDocument/2006/relationships/hyperlink" Target="https://web.stanford.edu/~chadj/facts.pdf" TargetMode="External"/><Relationship Id="rId9" Type="http://schemas.openxmlformats.org/officeDocument/2006/relationships/hyperlink" Target="https://web.stanford.edu/~chadj/AJJ-AIandGrowth.pdf" TargetMode="External"/><Relationship Id="rId10" Type="http://schemas.openxmlformats.org/officeDocument/2006/relationships/hyperlink" Target="https://web.stanford.edu/~chadj/RomerNobel.pdf" TargetMode="External"/><Relationship Id="rId11" Type="http://schemas.openxmlformats.org/officeDocument/2006/relationships/hyperlink" Target="http://citeseerx.ist.psu.edu/viewdoc/download?doi=10.1.1.977.8217&amp;rep=rep1&amp;type=pdf" TargetMode="External"/><Relationship Id="rId12" Type="http://schemas.openxmlformats.org/officeDocument/2006/relationships/hyperlink" Target="https://web.stanford.edu/~chadj/JonesRomer2010.pdf" TargetMode="External"/></Relationships>

</file>

<file path=ppt/slides/_rels/slide2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nbviewer.jupyter.org/github/braddelong/LS2019/blob/master/2019-10-14-Ancient_Economies.ipynb" TargetMode="External"/><Relationship Id="rId3" Type="http://schemas.openxmlformats.org/officeDocument/2006/relationships/image" Target="../media/image30.png"/></Relationships>

</file>

<file path=ppt/slides/_rels/slide2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www.bradford-delong.com/2020/01/lecture-notes-the-solow-growth-model-the-history-of-economic-growth-econ-135.html" TargetMode="External"/><Relationship Id="rId3" Type="http://schemas.openxmlformats.org/officeDocument/2006/relationships/image" Target="../media/image31.png"/><Relationship Id="rId4" Type="http://schemas.openxmlformats.org/officeDocument/2006/relationships/image" Target="../media/image32.png"/><Relationship Id="rId5" Type="http://schemas.openxmlformats.org/officeDocument/2006/relationships/image" Target="../media/image33.png"/><Relationship Id="rId6" Type="http://schemas.openxmlformats.org/officeDocument/2006/relationships/image" Target="../media/image34.png"/><Relationship Id="rId7" Type="http://schemas.openxmlformats.org/officeDocument/2006/relationships/image" Target="../media/image35.png"/><Relationship Id="rId8" Type="http://schemas.openxmlformats.org/officeDocument/2006/relationships/image" Target="../media/image36.png"/></Relationships>

</file>

<file path=ppt/slides/_rels/slide2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7.png"/></Relationships>

</file>

<file path=ppt/slides/_rels/slide2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8.png"/></Relationships>

</file>

<file path=ppt/slides/_rels/slide24.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tif"/></Relationships>

</file>

<file path=ppt/slides/_rels/slide2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9.png"/></Relationships>

</file>

<file path=ppt/slides/_rels/slide2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mailto:brad.delong@gmail.com" TargetMode="External"/><Relationship Id="rId3" Type="http://schemas.openxmlformats.org/officeDocument/2006/relationships/image" Target="../media/image40.png"/></Relationships>

</file>

<file path=ppt/slides/_rels/slide2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1.png"/></Relationships>

</file>

<file path=ppt/slides/_rels/slide2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2.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3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3.png"/></Relationships>

</file>

<file path=ppt/slides/_rels/slide3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7.png"/><Relationship Id="rId7" Type="http://schemas.openxmlformats.org/officeDocument/2006/relationships/image" Target="../media/image8.png"/><Relationship Id="rId8" Type="http://schemas.openxmlformats.org/officeDocument/2006/relationships/image" Target="../media/image9.png"/><Relationship Id="rId9" Type="http://schemas.openxmlformats.org/officeDocument/2006/relationships/image" Target="../media/image10.png"/><Relationship Id="rId10" Type="http://schemas.openxmlformats.org/officeDocument/2006/relationships/image" Target="../media/image11.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www.marxists.org/archive/marx/works/1844/df-jahrbucher/outlines.htm" TargetMode="External"/><Relationship Id="rId3" Type="http://schemas.openxmlformats.org/officeDocument/2006/relationships/image" Target="../media/image12.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delong.typepad.com/files/kremer-million.pdf" TargetMode="External"/><Relationship Id="rId3" Type="http://schemas.openxmlformats.org/officeDocument/2006/relationships/hyperlink" Target="https://delong.typepad.com/files/diamond.pdf" TargetMode="External"/><Relationship Id="rId4" Type="http://schemas.openxmlformats.org/officeDocument/2006/relationships/image" Target="../media/image13.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4.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 name="Lecture 4:…"/>
          <p:cNvSpPr txBox="1"/>
          <p:nvPr>
            <p:ph type="title" idx="4294967295"/>
          </p:nvPr>
        </p:nvSpPr>
        <p:spPr>
          <a:xfrm>
            <a:off x="277663" y="-1"/>
            <a:ext cx="8572501" cy="2540001"/>
          </a:xfrm>
          <a:prstGeom prst="rect">
            <a:avLst/>
          </a:prstGeom>
        </p:spPr>
        <p:txBody>
          <a:bodyPr>
            <a:normAutofit fontScale="100000" lnSpcReduction="0"/>
          </a:bodyPr>
          <a:lstStyle/>
          <a:p>
            <a:pPr defTabSz="406908">
              <a:defRPr sz="5340"/>
            </a:pPr>
            <a:r>
              <a:t>Lecture 4:</a:t>
            </a:r>
          </a:p>
          <a:p>
            <a:pPr defTabSz="406908">
              <a:defRPr sz="5340"/>
            </a:pPr>
            <a:r>
              <a:t>1.3. Theory: Determinants of the Rate of Growth</a:t>
            </a:r>
          </a:p>
        </p:txBody>
      </p:sp>
      <p:sp>
        <p:nvSpPr>
          <p:cNvPr id="37" name="Brad DeLong…"/>
          <p:cNvSpPr txBox="1"/>
          <p:nvPr>
            <p:ph type="body" idx="4294967295"/>
          </p:nvPr>
        </p:nvSpPr>
        <p:spPr>
          <a:xfrm>
            <a:off x="277663" y="2540000"/>
            <a:ext cx="8572501" cy="4127500"/>
          </a:xfrm>
          <a:prstGeom prst="rect">
            <a:avLst/>
          </a:prstGeom>
        </p:spPr>
        <p:txBody>
          <a:bodyPr>
            <a:normAutofit fontScale="100000" lnSpcReduction="0"/>
          </a:bodyPr>
          <a:lstStyle/>
          <a:p>
            <a:pPr marL="0" indent="0" algn="ctr" defTabSz="370331">
              <a:spcBef>
                <a:spcPts val="900"/>
              </a:spcBef>
              <a:buSzTx/>
              <a:buFontTx/>
              <a:buNone/>
              <a:defRPr b="1" sz="2916">
                <a:latin typeface="+mj-lt"/>
                <a:ea typeface="+mj-ea"/>
                <a:cs typeface="+mj-cs"/>
                <a:sym typeface="Helvetica"/>
              </a:defRPr>
            </a:pPr>
          </a:p>
          <a:p>
            <a:pPr marL="0" indent="0" algn="ctr" defTabSz="370331">
              <a:spcBef>
                <a:spcPts val="900"/>
              </a:spcBef>
              <a:buSzTx/>
              <a:buFontTx/>
              <a:buNone/>
              <a:defRPr b="1" sz="2916">
                <a:latin typeface="+mj-lt"/>
                <a:ea typeface="+mj-ea"/>
                <a:cs typeface="+mj-cs"/>
                <a:sym typeface="Helvetica"/>
              </a:defRPr>
            </a:pPr>
            <a:r>
              <a:t>Brad DeLong</a:t>
            </a:r>
          </a:p>
          <a:p>
            <a:pPr marL="0" indent="0" algn="ctr" defTabSz="370331">
              <a:spcBef>
                <a:spcPts val="900"/>
              </a:spcBef>
              <a:buSzTx/>
              <a:buFontTx/>
              <a:buNone/>
              <a:defRPr sz="1944">
                <a:latin typeface="+mj-lt"/>
                <a:ea typeface="+mj-ea"/>
                <a:cs typeface="+mj-cs"/>
                <a:sym typeface="Helvetica"/>
              </a:defRPr>
            </a:pPr>
            <a:r>
              <a:t>Department of Economics and Blum Center, U.C. Berkeley; WCEG; and NBER</a:t>
            </a:r>
          </a:p>
          <a:p>
            <a:pPr marL="0" indent="0" algn="ctr" defTabSz="370331">
              <a:spcBef>
                <a:spcPts val="900"/>
              </a:spcBef>
              <a:buSzTx/>
              <a:buFontTx/>
              <a:buNone/>
              <a:defRPr sz="1944">
                <a:latin typeface="+mj-lt"/>
                <a:ea typeface="+mj-ea"/>
                <a:cs typeface="+mj-cs"/>
                <a:sym typeface="Helvetica"/>
              </a:defRPr>
            </a:pPr>
            <a:r>
              <a:t>last revised: 2020-01–12</a:t>
            </a:r>
          </a:p>
          <a:p>
            <a:pPr marL="0" indent="0" algn="ctr" defTabSz="370331">
              <a:spcBef>
                <a:spcPts val="900"/>
              </a:spcBef>
              <a:buSzTx/>
              <a:buFontTx/>
              <a:buNone/>
              <a:defRPr sz="1944">
                <a:latin typeface="+mj-lt"/>
                <a:ea typeface="+mj-ea"/>
                <a:cs typeface="+mj-cs"/>
                <a:sym typeface="Helvetica"/>
              </a:defRPr>
            </a:pPr>
          </a:p>
          <a:p>
            <a:pPr marL="0" indent="0" algn="ctr" defTabSz="370331">
              <a:spcBef>
                <a:spcPts val="900"/>
              </a:spcBef>
              <a:buSzTx/>
              <a:buFontTx/>
              <a:buNone/>
              <a:defRPr sz="1944">
                <a:latin typeface="+mj-lt"/>
                <a:ea typeface="+mj-ea"/>
                <a:cs typeface="+mj-cs"/>
                <a:sym typeface="Helvetica"/>
              </a:defRPr>
            </a:pPr>
          </a:p>
          <a:p>
            <a:pPr marL="0" indent="0" algn="ctr" defTabSz="370331">
              <a:spcBef>
                <a:spcPts val="900"/>
              </a:spcBef>
              <a:buSzTx/>
              <a:buFontTx/>
              <a:buNone/>
              <a:defRPr sz="1296">
                <a:latin typeface="+mj-lt"/>
                <a:ea typeface="+mj-ea"/>
                <a:cs typeface="+mj-cs"/>
                <a:sym typeface="Helvetica"/>
              </a:defRPr>
            </a:pPr>
            <a:r>
              <a:t>Original course by Melissa Dell (Harvard Econ 1342), revised by Brad DeLong, research assistance by Anish Biligiri</a:t>
            </a:r>
          </a:p>
          <a:p>
            <a:pPr marL="0" indent="0" algn="ctr" defTabSz="370331">
              <a:spcBef>
                <a:spcPts val="900"/>
              </a:spcBef>
              <a:buSzTx/>
              <a:buFontTx/>
              <a:buNone/>
              <a:defRPr sz="1296">
                <a:latin typeface="+mj-lt"/>
                <a:ea typeface="+mj-ea"/>
                <a:cs typeface="+mj-cs"/>
                <a:sym typeface="Helvetica"/>
              </a:defRPr>
            </a:pPr>
          </a:p>
          <a:p>
            <a:pPr marL="0" indent="0" algn="ctr" defTabSz="370331">
              <a:spcBef>
                <a:spcPts val="900"/>
              </a:spcBef>
              <a:buSzTx/>
              <a:buFontTx/>
              <a:buNone/>
              <a:defRPr sz="1134">
                <a:latin typeface="+mj-lt"/>
                <a:ea typeface="+mj-ea"/>
                <a:cs typeface="+mj-cs"/>
                <a:sym typeface="Helvetica"/>
              </a:defRPr>
            </a:pPr>
            <a:r>
              <a:t>&lt;&gt;</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6" name="Computational Experiment"/>
          <p:cNvSpPr txBox="1"/>
          <p:nvPr>
            <p:ph type="title" idx="4294967295"/>
          </p:nvPr>
        </p:nvSpPr>
        <p:spPr>
          <a:xfrm>
            <a:off x="277663" y="-1"/>
            <a:ext cx="8572501" cy="1270001"/>
          </a:xfrm>
          <a:prstGeom prst="rect">
            <a:avLst/>
          </a:prstGeom>
        </p:spPr>
        <p:txBody>
          <a:bodyPr>
            <a:normAutofit fontScale="100000" lnSpcReduction="0"/>
          </a:bodyPr>
          <a:lstStyle>
            <a:lvl1pPr defTabSz="397763">
              <a:defRPr sz="5220">
                <a:solidFill>
                  <a:srgbClr val="000080"/>
                </a:solidFill>
              </a:defRPr>
            </a:lvl1pPr>
          </a:lstStyle>
          <a:p>
            <a:pPr/>
            <a:r>
              <a:t>Computational Experiment</a:t>
            </a:r>
          </a:p>
        </p:txBody>
      </p:sp>
      <p:sp>
        <p:nvSpPr>
          <p:cNvPr id="77" name="# fitting the Kremer model to historical population…"/>
          <p:cNvSpPr txBox="1"/>
          <p:nvPr>
            <p:ph type="body" sz="quarter" idx="4294967295"/>
          </p:nvPr>
        </p:nvSpPr>
        <p:spPr>
          <a:xfrm>
            <a:off x="277663" y="1269999"/>
            <a:ext cx="8572501" cy="1372019"/>
          </a:xfrm>
          <a:prstGeom prst="rect">
            <a:avLst/>
          </a:prstGeom>
        </p:spPr>
        <p:txBody>
          <a:bodyPr>
            <a:normAutofit fontScale="100000" lnSpcReduction="0"/>
          </a:bodyPr>
          <a:lstStyle/>
          <a:p>
            <a:pPr marL="0" indent="0" defTabSz="283463">
              <a:spcBef>
                <a:spcPts val="0"/>
              </a:spcBef>
              <a:buSzTx/>
              <a:buFontTx/>
              <a:buNone/>
              <a:defRPr b="1" sz="1488">
                <a:latin typeface="+mj-lt"/>
                <a:ea typeface="+mj-ea"/>
                <a:cs typeface="+mj-cs"/>
                <a:sym typeface="Helvetica"/>
              </a:defRPr>
            </a:pPr>
            <a:r>
              <a:t># fitting the Kremer model to historical population</a:t>
            </a:r>
          </a:p>
          <a:p>
            <a:pPr marL="0" indent="0" defTabSz="283463">
              <a:spcBef>
                <a:spcPts val="0"/>
              </a:spcBef>
              <a:buSzTx/>
              <a:buFontTx/>
              <a:buNone/>
              <a:defRPr b="1" sz="1488">
                <a:latin typeface="+mj-lt"/>
                <a:ea typeface="+mj-ea"/>
                <a:cs typeface="+mj-cs"/>
                <a:sym typeface="Helvetica"/>
              </a:defRPr>
            </a:pPr>
          </a:p>
          <a:p>
            <a:pPr marL="149191" indent="-149191" defTabSz="283463">
              <a:spcBef>
                <a:spcPts val="0"/>
              </a:spcBef>
              <a:buFontTx/>
              <a:defRPr sz="1488">
                <a:latin typeface="Times New Roman"/>
                <a:ea typeface="Times New Roman"/>
                <a:cs typeface="Times New Roman"/>
                <a:sym typeface="Times New Roman"/>
              </a:defRPr>
            </a:pPr>
            <a:r>
              <a:t>There were 2.5 million people 10,000 years ago, at the invention of agriculture. There were 15 million people 5,000 years ago, at the invention of writing</a:t>
            </a:r>
          </a:p>
          <a:p>
            <a:pPr marL="149191" indent="-149191" defTabSz="283463">
              <a:spcBef>
                <a:spcPts val="0"/>
              </a:spcBef>
              <a:buFontTx/>
              <a:defRPr sz="1488">
                <a:latin typeface="Times New Roman"/>
                <a:ea typeface="Times New Roman"/>
                <a:cs typeface="Times New Roman"/>
                <a:sym typeface="Times New Roman"/>
              </a:defRPr>
            </a:pPr>
            <a:r>
              <a:t>datahub: &lt;</a:t>
            </a:r>
            <a:r>
              <a:rPr u="sng">
                <a:solidFill>
                  <a:srgbClr val="0000FF"/>
                </a:solidFill>
                <a:uFill>
                  <a:solidFill>
                    <a:srgbClr val="0000FF"/>
                  </a:solidFill>
                </a:uFill>
                <a:hlinkClick r:id="rId2" invalidUrl="" action="" tgtFrame="" tooltip="" history="1" highlightClick="0" endSnd="0"/>
              </a:rPr>
              <a:t>http://datahub.berkeley.edu/user-redirect/interact?account=braddelong&amp;repo=long-form-drafts&amp;branch=master&amp;path=solow-model-6-innovation.ipynb</a:t>
            </a:r>
            <a:r>
              <a:t>&gt;</a:t>
            </a:r>
          </a:p>
        </p:txBody>
      </p:sp>
      <p:pic>
        <p:nvPicPr>
          <p:cNvPr id="78" name="Image" descr="Image"/>
          <p:cNvPicPr>
            <a:picLocks noChangeAspect="1"/>
          </p:cNvPicPr>
          <p:nvPr/>
        </p:nvPicPr>
        <p:blipFill>
          <a:blip r:embed="rId3">
            <a:extLst/>
          </a:blip>
          <a:stretch>
            <a:fillRect/>
          </a:stretch>
        </p:blipFill>
        <p:spPr>
          <a:xfrm>
            <a:off x="277663" y="2741088"/>
            <a:ext cx="7323144" cy="874406"/>
          </a:xfrm>
          <a:prstGeom prst="rect">
            <a:avLst/>
          </a:prstGeom>
          <a:ln w="12700">
            <a:miter lim="400000"/>
          </a:ln>
        </p:spPr>
      </p:pic>
      <p:pic>
        <p:nvPicPr>
          <p:cNvPr id="79" name="Image" descr="Image"/>
          <p:cNvPicPr>
            <a:picLocks noChangeAspect="1"/>
          </p:cNvPicPr>
          <p:nvPr/>
        </p:nvPicPr>
        <p:blipFill>
          <a:blip r:embed="rId4">
            <a:extLst/>
          </a:blip>
          <a:stretch>
            <a:fillRect/>
          </a:stretch>
        </p:blipFill>
        <p:spPr>
          <a:xfrm>
            <a:off x="277663" y="4074486"/>
            <a:ext cx="7540325" cy="2264265"/>
          </a:xfrm>
          <a:prstGeom prst="rect">
            <a:avLst/>
          </a:prstGeom>
          <a:ln w="12700">
            <a:miter lim="400000"/>
          </a:ln>
        </p:spPr>
      </p:pic>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1" name="Computational Experiment II"/>
          <p:cNvSpPr txBox="1"/>
          <p:nvPr>
            <p:ph type="title" idx="4294967295"/>
          </p:nvPr>
        </p:nvSpPr>
        <p:spPr>
          <a:xfrm>
            <a:off x="277663" y="-1"/>
            <a:ext cx="8572501" cy="1270001"/>
          </a:xfrm>
          <a:prstGeom prst="rect">
            <a:avLst/>
          </a:prstGeom>
        </p:spPr>
        <p:txBody>
          <a:bodyPr>
            <a:normAutofit fontScale="100000" lnSpcReduction="0"/>
          </a:bodyPr>
          <a:lstStyle>
            <a:lvl1pPr defTabSz="374904">
              <a:defRPr sz="4920">
                <a:solidFill>
                  <a:srgbClr val="000080"/>
                </a:solidFill>
              </a:defRPr>
            </a:lvl1pPr>
          </a:lstStyle>
          <a:p>
            <a:pPr/>
            <a:r>
              <a:t>Computational Experiment II</a:t>
            </a:r>
          </a:p>
        </p:txBody>
      </p:sp>
      <p:sp>
        <p:nvSpPr>
          <p:cNvPr id="82" name="# fitting the Kremer model to historical population…"/>
          <p:cNvSpPr txBox="1"/>
          <p:nvPr>
            <p:ph type="body" sz="quarter" idx="4294967295"/>
          </p:nvPr>
        </p:nvSpPr>
        <p:spPr>
          <a:xfrm>
            <a:off x="277663" y="1270000"/>
            <a:ext cx="8572501" cy="1372018"/>
          </a:xfrm>
          <a:prstGeom prst="rect">
            <a:avLst/>
          </a:prstGeom>
        </p:spPr>
        <p:txBody>
          <a:bodyPr>
            <a:normAutofit fontScale="100000" lnSpcReduction="0"/>
          </a:bodyPr>
          <a:lstStyle/>
          <a:p>
            <a:pPr marL="0" indent="0" defTabSz="283463">
              <a:spcBef>
                <a:spcPts val="0"/>
              </a:spcBef>
              <a:buSzTx/>
              <a:buFontTx/>
              <a:buNone/>
              <a:defRPr b="1" sz="1488">
                <a:latin typeface="+mj-lt"/>
                <a:ea typeface="+mj-ea"/>
                <a:cs typeface="+mj-cs"/>
                <a:sym typeface="Helvetica"/>
              </a:defRPr>
            </a:pPr>
            <a:r>
              <a:t># fitting the Kremer model to historical population</a:t>
            </a:r>
          </a:p>
          <a:p>
            <a:pPr marL="0" indent="0" defTabSz="283463">
              <a:spcBef>
                <a:spcPts val="0"/>
              </a:spcBef>
              <a:buSzTx/>
              <a:buFontTx/>
              <a:buNone/>
              <a:defRPr b="1" sz="1488">
                <a:latin typeface="+mj-lt"/>
                <a:ea typeface="+mj-ea"/>
                <a:cs typeface="+mj-cs"/>
                <a:sym typeface="Helvetica"/>
              </a:defRPr>
            </a:pPr>
          </a:p>
          <a:p>
            <a:pPr marL="149191" indent="-149191" defTabSz="283463">
              <a:spcBef>
                <a:spcPts val="0"/>
              </a:spcBef>
              <a:buFontTx/>
              <a:defRPr sz="1488">
                <a:latin typeface="Times New Roman"/>
                <a:ea typeface="Times New Roman"/>
                <a:cs typeface="Times New Roman"/>
                <a:sym typeface="Times New Roman"/>
              </a:defRPr>
            </a:pPr>
            <a:r>
              <a:t>There were 2.5 million people 10,000 years ago, at the invention of agriculture. There were 15 million people 5,000 years ago, at the invention of writing</a:t>
            </a:r>
          </a:p>
          <a:p>
            <a:pPr marL="149191" indent="-149191" defTabSz="283463">
              <a:spcBef>
                <a:spcPts val="0"/>
              </a:spcBef>
              <a:buFontTx/>
              <a:defRPr sz="1488">
                <a:latin typeface="Times New Roman"/>
                <a:ea typeface="Times New Roman"/>
                <a:cs typeface="Times New Roman"/>
                <a:sym typeface="Times New Roman"/>
              </a:defRPr>
            </a:pPr>
            <a:r>
              <a:t>datahub: &lt;</a:t>
            </a:r>
            <a:r>
              <a:rPr u="sng">
                <a:solidFill>
                  <a:srgbClr val="0000FF"/>
                </a:solidFill>
                <a:uFill>
                  <a:solidFill>
                    <a:srgbClr val="0000FF"/>
                  </a:solidFill>
                </a:uFill>
                <a:hlinkClick r:id="rId2" invalidUrl="" action="" tgtFrame="" tooltip="" history="1" highlightClick="0" endSnd="0"/>
              </a:rPr>
              <a:t>http://datahub.berkeley.edu/user-redirect/interact?account=braddelong&amp;repo=long-form-drafts&amp;branch=master&amp;path=solow-model-6-innovation.ipynb</a:t>
            </a:r>
            <a:r>
              <a:t>&gt;</a:t>
            </a:r>
          </a:p>
        </p:txBody>
      </p:sp>
      <p:pic>
        <p:nvPicPr>
          <p:cNvPr id="83" name="Image" descr="Image"/>
          <p:cNvPicPr>
            <a:picLocks noChangeAspect="1"/>
          </p:cNvPicPr>
          <p:nvPr/>
        </p:nvPicPr>
        <p:blipFill>
          <a:blip r:embed="rId3">
            <a:extLst/>
          </a:blip>
          <a:stretch>
            <a:fillRect/>
          </a:stretch>
        </p:blipFill>
        <p:spPr>
          <a:xfrm>
            <a:off x="277663" y="2789579"/>
            <a:ext cx="7407393" cy="920573"/>
          </a:xfrm>
          <a:prstGeom prst="rect">
            <a:avLst/>
          </a:prstGeom>
          <a:ln w="12700">
            <a:miter lim="400000"/>
          </a:ln>
        </p:spPr>
      </p:pic>
      <p:pic>
        <p:nvPicPr>
          <p:cNvPr id="84" name="Image" descr="Image"/>
          <p:cNvPicPr>
            <a:picLocks noChangeAspect="1"/>
          </p:cNvPicPr>
          <p:nvPr/>
        </p:nvPicPr>
        <p:blipFill>
          <a:blip r:embed="rId4">
            <a:extLst/>
          </a:blip>
          <a:stretch>
            <a:fillRect/>
          </a:stretch>
        </p:blipFill>
        <p:spPr>
          <a:xfrm>
            <a:off x="277663" y="3857712"/>
            <a:ext cx="6798406" cy="2585310"/>
          </a:xfrm>
          <a:prstGeom prst="rect">
            <a:avLst/>
          </a:prstGeom>
          <a:ln w="12700">
            <a:miter lim="400000"/>
          </a:ln>
        </p:spPr>
      </p:pic>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6" name="Looking for Constant h…"/>
          <p:cNvSpPr txBox="1"/>
          <p:nvPr>
            <p:ph type="title" idx="4294967295"/>
          </p:nvPr>
        </p:nvSpPr>
        <p:spPr>
          <a:xfrm>
            <a:off x="277663" y="-1"/>
            <a:ext cx="8572501" cy="1270001"/>
          </a:xfrm>
          <a:prstGeom prst="rect">
            <a:avLst/>
          </a:prstGeom>
        </p:spPr>
        <p:txBody>
          <a:bodyPr>
            <a:normAutofit fontScale="100000" lnSpcReduction="0"/>
          </a:bodyPr>
          <a:lstStyle/>
          <a:p>
            <a:pPr defTabSz="420623">
              <a:defRPr sz="5520"/>
            </a:pPr>
            <a:r>
              <a:t>Looking for Constant </a:t>
            </a:r>
            <a:r>
              <a:rPr i="1"/>
              <a:t>h…</a:t>
            </a:r>
          </a:p>
        </p:txBody>
      </p:sp>
      <p:sp>
        <p:nvSpPr>
          <p:cNvPr id="87" name="Charles I. Jones (1995): R&amp;D-Based Models of Economic Growth:…"/>
          <p:cNvSpPr txBox="1"/>
          <p:nvPr>
            <p:ph type="body" sz="half" idx="4294967295"/>
          </p:nvPr>
        </p:nvSpPr>
        <p:spPr>
          <a:xfrm>
            <a:off x="277663" y="1270000"/>
            <a:ext cx="3479801" cy="5394623"/>
          </a:xfrm>
          <a:prstGeom prst="rect">
            <a:avLst/>
          </a:prstGeom>
        </p:spPr>
        <p:txBody>
          <a:bodyPr>
            <a:normAutofit fontScale="100000" lnSpcReduction="0"/>
          </a:bodyPr>
          <a:lstStyle/>
          <a:p>
            <a:pPr marL="0" indent="0" defTabSz="265175">
              <a:spcBef>
                <a:spcPts val="0"/>
              </a:spcBef>
              <a:buSzTx/>
              <a:buFontTx/>
              <a:buNone/>
              <a:defRPr sz="1392">
                <a:latin typeface="Times New Roman"/>
                <a:ea typeface="Times New Roman"/>
                <a:cs typeface="Times New Roman"/>
                <a:sym typeface="Times New Roman"/>
              </a:defRPr>
            </a:pPr>
            <a:r>
              <a:rPr b="1">
                <a:latin typeface="+mj-lt"/>
                <a:ea typeface="+mj-ea"/>
                <a:cs typeface="+mj-cs"/>
                <a:sym typeface="Helvetica"/>
              </a:rPr>
              <a:t>Charles I. Jones</a:t>
            </a:r>
            <a:r>
              <a:rPr>
                <a:latin typeface="+mj-lt"/>
                <a:ea typeface="+mj-ea"/>
                <a:cs typeface="+mj-cs"/>
                <a:sym typeface="Helvetica"/>
              </a:rPr>
              <a:t> (1995): </a:t>
            </a:r>
            <a:r>
              <a:rPr i="1">
                <a:latin typeface="+mj-lt"/>
                <a:ea typeface="+mj-ea"/>
                <a:cs typeface="+mj-cs"/>
                <a:sym typeface="Helvetica"/>
              </a:rPr>
              <a:t>R&amp;D-Based Models of Economic Growth:</a:t>
            </a:r>
          </a:p>
          <a:p>
            <a:pPr marL="139566" indent="-139566" defTabSz="265175">
              <a:spcBef>
                <a:spcPts val="600"/>
              </a:spcBef>
              <a:buFontTx/>
              <a:defRPr sz="1392">
                <a:latin typeface="Times New Roman"/>
                <a:ea typeface="Times New Roman"/>
                <a:cs typeface="Times New Roman"/>
                <a:sym typeface="Times New Roman"/>
              </a:defRPr>
            </a:pPr>
            <a:r>
              <a:t>&lt;</a:t>
            </a:r>
            <a:r>
              <a:rPr u="sng">
                <a:solidFill>
                  <a:srgbClr val="337AB7"/>
                </a:solidFill>
                <a:uFill>
                  <a:solidFill>
                    <a:srgbClr val="337AB7"/>
                  </a:solidFill>
                </a:uFill>
                <a:hlinkClick r:id="rId2" invalidUrl="" action="" tgtFrame="" tooltip="" history="1" highlightClick="0" endSnd="0"/>
              </a:rPr>
              <a:t>https://delong.typepad.com/files/jones-r--d.pdf</a:t>
            </a:r>
            <a:r>
              <a:t>&gt;</a:t>
            </a:r>
          </a:p>
          <a:p>
            <a:pPr marL="139566" indent="-139566" defTabSz="265175">
              <a:spcBef>
                <a:spcPts val="600"/>
              </a:spcBef>
              <a:buFontTx/>
              <a:defRPr sz="1392">
                <a:latin typeface="Times New Roman"/>
                <a:ea typeface="Times New Roman"/>
                <a:cs typeface="Times New Roman"/>
                <a:sym typeface="Times New Roman"/>
              </a:defRPr>
            </a:pPr>
            <a:r>
              <a:t>“The prediction of permanent scale effects on growth from the R&amp;D equation means that the models of Romer/Grossman-Helpman/Aghion-Howitt and others are all easily rejected.... However, the R&amp;D-based models [remain] intuitively very appealing.... [Is there] a way to maintain the basic structure of these models while eliminating the prediction of [permanent] scale effects [on the rate of growth?]…"</a:t>
            </a:r>
          </a:p>
          <a:p>
            <a:pPr marL="139566" indent="-139566" defTabSz="265175">
              <a:spcBef>
                <a:spcPts val="600"/>
              </a:spcBef>
              <a:buFontTx/>
              <a:defRPr sz="1392">
                <a:latin typeface="Times New Roman"/>
                <a:ea typeface="Times New Roman"/>
                <a:cs typeface="Times New Roman"/>
                <a:sym typeface="Times New Roman"/>
              </a:defRPr>
            </a:pPr>
            <a:r>
              <a:t>Can we preserve the insights that ideas are non-rival and that technology is the ballgame and still understand why growth did not accelerate faster and bring us an Industrial Revolution early in the first millennium, and, in fact, has not further accelerated since the late 1800s? Chad Jones’s answer is: “Yes!”</a:t>
            </a:r>
          </a:p>
          <a:p>
            <a:pPr lvl="1" marL="360546" indent="-139566" defTabSz="265175">
              <a:spcBef>
                <a:spcPts val="600"/>
              </a:spcBef>
              <a:buFontTx/>
              <a:buChar char="•"/>
              <a:defRPr sz="1392">
                <a:latin typeface="Times New Roman"/>
                <a:ea typeface="Times New Roman"/>
                <a:cs typeface="Times New Roman"/>
                <a:sym typeface="Times New Roman"/>
              </a:defRPr>
            </a:pPr>
            <a:r>
              <a:t>Crowding of researchers, and</a:t>
            </a:r>
          </a:p>
          <a:p>
            <a:pPr lvl="1" marL="360546" indent="-139566" defTabSz="265175">
              <a:spcBef>
                <a:spcPts val="600"/>
              </a:spcBef>
              <a:buFontTx/>
              <a:buChar char="•"/>
              <a:defRPr sz="1392">
                <a:latin typeface="Times New Roman"/>
                <a:ea typeface="Times New Roman"/>
                <a:cs typeface="Times New Roman"/>
                <a:sym typeface="Times New Roman"/>
              </a:defRPr>
            </a:pPr>
            <a:r>
              <a:t>Picking of low-hanging technological fruit</a:t>
            </a:r>
          </a:p>
        </p:txBody>
      </p:sp>
      <p:pic>
        <p:nvPicPr>
          <p:cNvPr id="88" name="Image" descr="Image"/>
          <p:cNvPicPr>
            <a:picLocks noChangeAspect="1"/>
          </p:cNvPicPr>
          <p:nvPr/>
        </p:nvPicPr>
        <p:blipFill>
          <a:blip r:embed="rId3">
            <a:extLst/>
          </a:blip>
          <a:stretch>
            <a:fillRect/>
          </a:stretch>
        </p:blipFill>
        <p:spPr>
          <a:xfrm>
            <a:off x="4045541" y="1269999"/>
            <a:ext cx="5098460" cy="3555850"/>
          </a:xfrm>
          <a:prstGeom prst="rect">
            <a:avLst/>
          </a:prstGeom>
          <a:ln w="12700">
            <a:miter lim="400000"/>
          </a:ln>
        </p:spPr>
      </p:pic>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0" name="More Computational Experiments"/>
          <p:cNvSpPr txBox="1"/>
          <p:nvPr>
            <p:ph type="title" idx="4294967295"/>
          </p:nvPr>
        </p:nvSpPr>
        <p:spPr>
          <a:xfrm>
            <a:off x="277663" y="-1"/>
            <a:ext cx="8572501" cy="1270001"/>
          </a:xfrm>
          <a:prstGeom prst="rect">
            <a:avLst/>
          </a:prstGeom>
        </p:spPr>
        <p:txBody>
          <a:bodyPr>
            <a:normAutofit fontScale="100000" lnSpcReduction="0"/>
          </a:bodyPr>
          <a:lstStyle>
            <a:lvl1pPr defTabSz="315468">
              <a:defRPr sz="4140">
                <a:solidFill>
                  <a:srgbClr val="000080"/>
                </a:solidFill>
              </a:defRPr>
            </a:lvl1pPr>
          </a:lstStyle>
          <a:p>
            <a:pPr/>
            <a:r>
              <a:t>More Computational Experiments</a:t>
            </a:r>
          </a:p>
        </p:txBody>
      </p:sp>
      <p:sp>
        <p:nvSpPr>
          <p:cNvPr id="91" name="Set the initial ideas stock H0 and the initial STEM labor force L0 at 1:…"/>
          <p:cNvSpPr txBox="1"/>
          <p:nvPr>
            <p:ph type="body" sz="half" idx="4294967295"/>
          </p:nvPr>
        </p:nvSpPr>
        <p:spPr>
          <a:xfrm>
            <a:off x="277663" y="1270000"/>
            <a:ext cx="3479801" cy="5394623"/>
          </a:xfrm>
          <a:prstGeom prst="rect">
            <a:avLst/>
          </a:prstGeom>
        </p:spPr>
        <p:txBody>
          <a:bodyPr>
            <a:normAutofit fontScale="100000" lnSpcReduction="0"/>
          </a:bodyPr>
          <a:lstStyle/>
          <a:p>
            <a:pPr marL="0" indent="0" defTabSz="438911">
              <a:spcBef>
                <a:spcPts val="0"/>
              </a:spcBef>
              <a:buSzTx/>
              <a:buFontTx/>
              <a:buNone/>
              <a:defRPr sz="2304">
                <a:latin typeface="Times New Roman"/>
                <a:ea typeface="Times New Roman"/>
                <a:cs typeface="Times New Roman"/>
                <a:sym typeface="Times New Roman"/>
              </a:defRPr>
            </a:pPr>
            <a:r>
              <a:rPr b="1">
                <a:latin typeface="+mj-lt"/>
                <a:ea typeface="+mj-ea"/>
                <a:cs typeface="+mj-cs"/>
                <a:sym typeface="Helvetica"/>
              </a:rPr>
              <a:t>Set the initial ideas stock H</a:t>
            </a:r>
            <a:r>
              <a:rPr b="1" baseline="-5999">
                <a:latin typeface="+mj-lt"/>
                <a:ea typeface="+mj-ea"/>
                <a:cs typeface="+mj-cs"/>
                <a:sym typeface="Helvetica"/>
              </a:rPr>
              <a:t>0</a:t>
            </a:r>
            <a:r>
              <a:rPr b="1">
                <a:latin typeface="+mj-lt"/>
                <a:ea typeface="+mj-ea"/>
                <a:cs typeface="+mj-cs"/>
                <a:sym typeface="Helvetica"/>
              </a:rPr>
              <a:t> and the initial STEM labor force L</a:t>
            </a:r>
            <a:r>
              <a:rPr b="1" baseline="-5999">
                <a:latin typeface="+mj-lt"/>
                <a:ea typeface="+mj-ea"/>
                <a:cs typeface="+mj-cs"/>
                <a:sym typeface="Helvetica"/>
              </a:rPr>
              <a:t>0</a:t>
            </a:r>
            <a:r>
              <a:rPr b="1">
                <a:latin typeface="+mj-lt"/>
                <a:ea typeface="+mj-ea"/>
                <a:cs typeface="+mj-cs"/>
                <a:sym typeface="Helvetica"/>
              </a:rPr>
              <a:t> at 1:</a:t>
            </a:r>
            <a:endParaRPr b="1">
              <a:latin typeface="+mj-lt"/>
              <a:ea typeface="+mj-ea"/>
              <a:cs typeface="+mj-cs"/>
              <a:sym typeface="Helvetica"/>
            </a:endParaRPr>
          </a:p>
          <a:p>
            <a:pPr marL="0" indent="0" defTabSz="438911">
              <a:spcBef>
                <a:spcPts val="0"/>
              </a:spcBef>
              <a:buSzTx/>
              <a:buFontTx/>
              <a:buNone/>
              <a:defRPr sz="2304">
                <a:latin typeface="Times New Roman"/>
                <a:ea typeface="Times New Roman"/>
                <a:cs typeface="Times New Roman"/>
                <a:sym typeface="Times New Roman"/>
              </a:defRPr>
            </a:pPr>
          </a:p>
          <a:p>
            <a:pPr marL="231006" indent="-231006" defTabSz="438911">
              <a:spcBef>
                <a:spcPts val="1100"/>
              </a:spcBef>
              <a:buFontTx/>
              <a:defRPr sz="2304">
                <a:latin typeface="Times New Roman"/>
                <a:ea typeface="Times New Roman"/>
                <a:cs typeface="Times New Roman"/>
                <a:sym typeface="Times New Roman"/>
              </a:defRPr>
            </a:pPr>
            <a:r>
              <a:t>Set the R&amp;D researcher crowding parameter 𝜆=0.5</a:t>
            </a:r>
          </a:p>
          <a:p>
            <a:pPr marL="231006" indent="-231006" defTabSz="438911">
              <a:spcBef>
                <a:spcPts val="1100"/>
              </a:spcBef>
              <a:buFontTx/>
              <a:defRPr sz="2304">
                <a:latin typeface="Times New Roman"/>
                <a:ea typeface="Times New Roman"/>
                <a:cs typeface="Times New Roman"/>
                <a:sym typeface="Times New Roman"/>
              </a:defRPr>
            </a:pPr>
            <a:r>
              <a:t>For striking results, set the low-hanging-fruit parameter 𝜙=0.1</a:t>
            </a:r>
          </a:p>
          <a:p>
            <a:pPr marL="231006" indent="-231006" defTabSz="438911">
              <a:spcBef>
                <a:spcPts val="1100"/>
              </a:spcBef>
              <a:buFontTx/>
              <a:defRPr sz="2304">
                <a:latin typeface="Times New Roman"/>
                <a:ea typeface="Times New Roman"/>
                <a:cs typeface="Times New Roman"/>
                <a:sym typeface="Times New Roman"/>
              </a:defRPr>
            </a:pPr>
            <a:r>
              <a:t>The rate of growth n of the STEM labor force varies from 0 to 6% per year</a:t>
            </a:r>
          </a:p>
        </p:txBody>
      </p:sp>
      <p:pic>
        <p:nvPicPr>
          <p:cNvPr id="92" name="Image" descr="Image"/>
          <p:cNvPicPr>
            <a:picLocks noChangeAspect="1"/>
          </p:cNvPicPr>
          <p:nvPr/>
        </p:nvPicPr>
        <p:blipFill>
          <a:blip r:embed="rId2">
            <a:extLst/>
          </a:blip>
          <a:stretch>
            <a:fillRect/>
          </a:stretch>
        </p:blipFill>
        <p:spPr>
          <a:xfrm>
            <a:off x="3757463" y="1269999"/>
            <a:ext cx="5092701" cy="3391428"/>
          </a:xfrm>
          <a:prstGeom prst="rect">
            <a:avLst/>
          </a:prstGeom>
          <a:ln w="12700">
            <a:miter lim="400000"/>
          </a:ln>
        </p:spPr>
      </p:pic>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4" name="Understanding the Jones Model"/>
          <p:cNvSpPr txBox="1"/>
          <p:nvPr>
            <p:ph type="title" idx="4294967295"/>
          </p:nvPr>
        </p:nvSpPr>
        <p:spPr>
          <a:xfrm>
            <a:off x="277663" y="-1"/>
            <a:ext cx="8572501" cy="1270001"/>
          </a:xfrm>
          <a:prstGeom prst="rect">
            <a:avLst/>
          </a:prstGeom>
        </p:spPr>
        <p:txBody>
          <a:bodyPr>
            <a:normAutofit fontScale="100000" lnSpcReduction="0"/>
          </a:bodyPr>
          <a:lstStyle>
            <a:lvl1pPr defTabSz="333756">
              <a:defRPr sz="4380">
                <a:solidFill>
                  <a:srgbClr val="000080"/>
                </a:solidFill>
              </a:defRPr>
            </a:lvl1pPr>
          </a:lstStyle>
          <a:p>
            <a:pPr/>
            <a:r>
              <a:t>Understanding the Jones Model</a:t>
            </a:r>
          </a:p>
        </p:txBody>
      </p:sp>
      <p:sp>
        <p:nvSpPr>
          <p:cNvPr id="95" name="Indeed: a steady-state in h:…"/>
          <p:cNvSpPr txBox="1"/>
          <p:nvPr>
            <p:ph type="body" sz="half" idx="4294967295"/>
          </p:nvPr>
        </p:nvSpPr>
        <p:spPr>
          <a:xfrm>
            <a:off x="277663" y="1270000"/>
            <a:ext cx="3479801" cy="5394623"/>
          </a:xfrm>
          <a:prstGeom prst="rect">
            <a:avLst/>
          </a:prstGeom>
        </p:spPr>
        <p:txBody>
          <a:bodyPr>
            <a:normAutofit fontScale="100000" lnSpcReduction="0"/>
          </a:bodyPr>
          <a:lstStyle/>
          <a:p>
            <a:pPr marL="0" indent="0" defTabSz="379475">
              <a:spcBef>
                <a:spcPts val="0"/>
              </a:spcBef>
              <a:buSzTx/>
              <a:buFontTx/>
              <a:buNone/>
              <a:defRPr sz="1992">
                <a:latin typeface="Times New Roman"/>
                <a:ea typeface="Times New Roman"/>
                <a:cs typeface="Times New Roman"/>
                <a:sym typeface="Times New Roman"/>
              </a:defRPr>
            </a:pPr>
            <a:r>
              <a:rPr b="1">
                <a:latin typeface="+mj-lt"/>
                <a:ea typeface="+mj-ea"/>
                <a:cs typeface="+mj-cs"/>
                <a:sym typeface="Helvetica"/>
              </a:rPr>
              <a:t>Indeed: a steady-state in </a:t>
            </a:r>
            <a:r>
              <a:rPr b="1" i="1">
                <a:latin typeface="+mj-lt"/>
                <a:ea typeface="+mj-ea"/>
                <a:cs typeface="+mj-cs"/>
                <a:sym typeface="Helvetica"/>
              </a:rPr>
              <a:t>h:</a:t>
            </a:r>
            <a:endParaRPr b="1">
              <a:latin typeface="+mj-lt"/>
              <a:ea typeface="+mj-ea"/>
              <a:cs typeface="+mj-cs"/>
              <a:sym typeface="Helvetica"/>
            </a:endParaRPr>
          </a:p>
          <a:p>
            <a:pPr marL="0" indent="0" defTabSz="379475">
              <a:spcBef>
                <a:spcPts val="0"/>
              </a:spcBef>
              <a:buSzTx/>
              <a:buFontTx/>
              <a:buNone/>
              <a:defRPr sz="1992">
                <a:latin typeface="Times New Roman"/>
                <a:ea typeface="Times New Roman"/>
                <a:cs typeface="Times New Roman"/>
                <a:sym typeface="Times New Roman"/>
              </a:defRPr>
            </a:pPr>
          </a:p>
          <a:p>
            <a:pPr marL="199724" indent="-199724" defTabSz="379475">
              <a:spcBef>
                <a:spcPts val="900"/>
              </a:spcBef>
              <a:buFontTx/>
              <a:defRPr sz="1992">
                <a:latin typeface="Times New Roman"/>
                <a:ea typeface="Times New Roman"/>
                <a:cs typeface="Times New Roman"/>
                <a:sym typeface="Times New Roman"/>
              </a:defRPr>
            </a:pPr>
            <a:r>
              <a:t>For that convergence to a constant growth rate to happen, in the long run the increase in the effective STEM labor force 𝐿</a:t>
            </a:r>
            <a:r>
              <a:rPr baseline="31999"/>
              <a:t>𝜆</a:t>
            </a:r>
            <a:r>
              <a:rPr baseline="-5999"/>
              <a:t>𝑆𝑇𝐸𝑀</a:t>
            </a:r>
            <a:r>
              <a:t> has to be exactly offset by diminishing returns to innovative effort 𝛿𝐻</a:t>
            </a:r>
            <a:r>
              <a:rPr baseline="31999"/>
              <a:t>𝜙−1</a:t>
            </a:r>
          </a:p>
          <a:p>
            <a:pPr marL="199724" indent="-199724" defTabSz="379475">
              <a:spcBef>
                <a:spcPts val="900"/>
              </a:spcBef>
              <a:buFontTx/>
              <a:defRPr sz="1992">
                <a:latin typeface="Times New Roman"/>
                <a:ea typeface="Times New Roman"/>
                <a:cs typeface="Times New Roman"/>
                <a:sym typeface="Times New Roman"/>
              </a:defRPr>
            </a:pPr>
            <a:r>
              <a:t>There will be a level of ideas H* at which that growth rate  h* would be attained</a:t>
            </a:r>
          </a:p>
          <a:p>
            <a:pPr marL="199724" indent="-199724" defTabSz="379475">
              <a:spcBef>
                <a:spcPts val="900"/>
              </a:spcBef>
              <a:buFontTx/>
              <a:defRPr sz="1992">
                <a:latin typeface="Times New Roman"/>
                <a:ea typeface="Times New Roman"/>
                <a:cs typeface="Times New Roman"/>
                <a:sym typeface="Times New Roman"/>
              </a:defRPr>
            </a:pPr>
            <a:r>
              <a:t>The bigger is φ—the more low-hanging fruit is picked—the lower will be H* and the higher will be h*</a:t>
            </a:r>
          </a:p>
        </p:txBody>
      </p:sp>
      <p:pic>
        <p:nvPicPr>
          <p:cNvPr id="96" name="Image" descr="Image"/>
          <p:cNvPicPr>
            <a:picLocks noChangeAspect="1"/>
          </p:cNvPicPr>
          <p:nvPr/>
        </p:nvPicPr>
        <p:blipFill>
          <a:blip r:embed="rId2">
            <a:extLst/>
          </a:blip>
          <a:stretch>
            <a:fillRect/>
          </a:stretch>
        </p:blipFill>
        <p:spPr>
          <a:xfrm>
            <a:off x="4589340" y="1269999"/>
            <a:ext cx="2933701" cy="1651001"/>
          </a:xfrm>
          <a:prstGeom prst="rect">
            <a:avLst/>
          </a:prstGeom>
          <a:ln w="12700">
            <a:miter lim="400000"/>
          </a:ln>
        </p:spPr>
      </p:pic>
      <p:pic>
        <p:nvPicPr>
          <p:cNvPr id="97" name="Image" descr="Image"/>
          <p:cNvPicPr>
            <a:picLocks noChangeAspect="1"/>
          </p:cNvPicPr>
          <p:nvPr/>
        </p:nvPicPr>
        <p:blipFill>
          <a:blip r:embed="rId3">
            <a:extLst/>
          </a:blip>
          <a:stretch>
            <a:fillRect/>
          </a:stretch>
        </p:blipFill>
        <p:spPr>
          <a:xfrm>
            <a:off x="4589340" y="3013374"/>
            <a:ext cx="1435101" cy="673101"/>
          </a:xfrm>
          <a:prstGeom prst="rect">
            <a:avLst/>
          </a:prstGeom>
          <a:ln w="12700">
            <a:miter lim="400000"/>
          </a:ln>
        </p:spPr>
      </p:pic>
      <p:pic>
        <p:nvPicPr>
          <p:cNvPr id="98" name="Image" descr="Image"/>
          <p:cNvPicPr>
            <a:picLocks noChangeAspect="1"/>
          </p:cNvPicPr>
          <p:nvPr/>
        </p:nvPicPr>
        <p:blipFill>
          <a:blip r:embed="rId4">
            <a:extLst/>
          </a:blip>
          <a:stretch>
            <a:fillRect/>
          </a:stretch>
        </p:blipFill>
        <p:spPr>
          <a:xfrm>
            <a:off x="4589340" y="3686474"/>
            <a:ext cx="2374901" cy="850901"/>
          </a:xfrm>
          <a:prstGeom prst="rect">
            <a:avLst/>
          </a:prstGeom>
          <a:ln w="12700">
            <a:miter lim="400000"/>
          </a:ln>
        </p:spPr>
      </p:pic>
      <p:pic>
        <p:nvPicPr>
          <p:cNvPr id="99" name="Image" descr="Image"/>
          <p:cNvPicPr>
            <a:picLocks noChangeAspect="1"/>
          </p:cNvPicPr>
          <p:nvPr/>
        </p:nvPicPr>
        <p:blipFill>
          <a:blip r:embed="rId5">
            <a:extLst/>
          </a:blip>
          <a:stretch>
            <a:fillRect/>
          </a:stretch>
        </p:blipFill>
        <p:spPr>
          <a:xfrm>
            <a:off x="4589340" y="4537374"/>
            <a:ext cx="4381501" cy="939801"/>
          </a:xfrm>
          <a:prstGeom prst="rect">
            <a:avLst/>
          </a:prstGeom>
          <a:ln w="12700">
            <a:miter lim="400000"/>
          </a:ln>
        </p:spPr>
      </p:pic>
      <p:pic>
        <p:nvPicPr>
          <p:cNvPr id="100" name="Image" descr="Image"/>
          <p:cNvPicPr>
            <a:picLocks noChangeAspect="1"/>
          </p:cNvPicPr>
          <p:nvPr/>
        </p:nvPicPr>
        <p:blipFill>
          <a:blip r:embed="rId6">
            <a:extLst/>
          </a:blip>
          <a:stretch>
            <a:fillRect/>
          </a:stretch>
        </p:blipFill>
        <p:spPr>
          <a:xfrm>
            <a:off x="4544863" y="5610013"/>
            <a:ext cx="4305301" cy="673101"/>
          </a:xfrm>
          <a:prstGeom prst="rect">
            <a:avLst/>
          </a:prstGeom>
          <a:ln w="12700">
            <a:miter lim="400000"/>
          </a:ln>
        </p:spPr>
      </p:pic>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2" name="Superexponential Convergence"/>
          <p:cNvSpPr txBox="1"/>
          <p:nvPr>
            <p:ph type="title" idx="4294967295"/>
          </p:nvPr>
        </p:nvSpPr>
        <p:spPr>
          <a:xfrm>
            <a:off x="277663" y="-1"/>
            <a:ext cx="8572501" cy="1270001"/>
          </a:xfrm>
          <a:prstGeom prst="rect">
            <a:avLst/>
          </a:prstGeom>
        </p:spPr>
        <p:txBody>
          <a:bodyPr>
            <a:normAutofit fontScale="100000" lnSpcReduction="0"/>
          </a:bodyPr>
          <a:lstStyle>
            <a:lvl1pPr defTabSz="338327">
              <a:defRPr sz="4440">
                <a:solidFill>
                  <a:srgbClr val="000080"/>
                </a:solidFill>
              </a:defRPr>
            </a:lvl1pPr>
          </a:lstStyle>
          <a:p>
            <a:pPr/>
            <a:r>
              <a:t>Superexponential Convergence</a:t>
            </a:r>
          </a:p>
        </p:txBody>
      </p:sp>
      <p:sp>
        <p:nvSpPr>
          <p:cNvPr id="103" name="But over a long time span—not generations, longer:…"/>
          <p:cNvSpPr txBox="1"/>
          <p:nvPr>
            <p:ph type="body" sz="half" idx="4294967295"/>
          </p:nvPr>
        </p:nvSpPr>
        <p:spPr>
          <a:xfrm>
            <a:off x="277663" y="1270000"/>
            <a:ext cx="3479801" cy="5394623"/>
          </a:xfrm>
          <a:prstGeom prst="rect">
            <a:avLst/>
          </a:prstGeom>
        </p:spPr>
        <p:txBody>
          <a:bodyPr>
            <a:normAutofit fontScale="100000" lnSpcReduction="0"/>
          </a:bodyPr>
          <a:lstStyle/>
          <a:p>
            <a:pPr marL="0" indent="0" defTabSz="320039">
              <a:spcBef>
                <a:spcPts val="0"/>
              </a:spcBef>
              <a:buSzTx/>
              <a:buFontTx/>
              <a:buNone/>
              <a:defRPr sz="1679">
                <a:latin typeface="Times New Roman"/>
                <a:ea typeface="Times New Roman"/>
                <a:cs typeface="Times New Roman"/>
                <a:sym typeface="Times New Roman"/>
              </a:defRPr>
            </a:pPr>
            <a:r>
              <a:rPr b="1">
                <a:latin typeface="+mj-lt"/>
                <a:ea typeface="+mj-ea"/>
                <a:cs typeface="+mj-cs"/>
                <a:sym typeface="Helvetica"/>
              </a:rPr>
              <a:t>But over a long time span—not generations, longer:</a:t>
            </a:r>
            <a:endParaRPr b="1">
              <a:latin typeface="+mj-lt"/>
              <a:ea typeface="+mj-ea"/>
              <a:cs typeface="+mj-cs"/>
              <a:sym typeface="Helvetica"/>
            </a:endParaRPr>
          </a:p>
          <a:p>
            <a:pPr marL="0" indent="0" defTabSz="320039">
              <a:spcBef>
                <a:spcPts val="0"/>
              </a:spcBef>
              <a:buSzTx/>
              <a:buFontTx/>
              <a:buNone/>
              <a:defRPr sz="1679">
                <a:latin typeface="Times New Roman"/>
                <a:ea typeface="Times New Roman"/>
                <a:cs typeface="Times New Roman"/>
                <a:sym typeface="Times New Roman"/>
              </a:defRPr>
            </a:pPr>
          </a:p>
          <a:p>
            <a:pPr marL="168442" indent="-168442" defTabSz="320039">
              <a:spcBef>
                <a:spcPts val="800"/>
              </a:spcBef>
              <a:buFontTx/>
              <a:defRPr sz="1679">
                <a:latin typeface="Times New Roman"/>
                <a:ea typeface="Times New Roman"/>
                <a:cs typeface="Times New Roman"/>
                <a:sym typeface="Times New Roman"/>
              </a:defRPr>
            </a:pPr>
            <a:r>
              <a:t>𝐻 grows more rapidly than ℎ</a:t>
            </a:r>
            <a:r>
              <a:rPr baseline="31999"/>
              <a:t>∗</a:t>
            </a:r>
            <a:r>
              <a:t> until it closes in on 𝐻</a:t>
            </a:r>
            <a:r>
              <a:rPr baseline="31999"/>
              <a:t>∗</a:t>
            </a:r>
            <a:r>
              <a:t> on the steady-state balanced-growth path</a:t>
            </a:r>
          </a:p>
          <a:p>
            <a:pPr marL="168442" indent="-168442" defTabSz="320039">
              <a:spcBef>
                <a:spcPts val="800"/>
              </a:spcBef>
              <a:buFontTx/>
              <a:defRPr sz="1679">
                <a:latin typeface="Times New Roman"/>
                <a:ea typeface="Times New Roman"/>
                <a:cs typeface="Times New Roman"/>
                <a:sym typeface="Times New Roman"/>
              </a:defRPr>
            </a:pPr>
            <a:r>
              <a:t>First, initial superexponential growth; that growth rate then declines until the growth rate asymptotes to merely exponential growth at the rate ℎ</a:t>
            </a:r>
            <a:r>
              <a:rPr baseline="31999"/>
              <a:t>∗</a:t>
            </a:r>
            <a:r>
              <a:t> =𝜆𝑛/(1−𝜙)</a:t>
            </a:r>
          </a:p>
          <a:p>
            <a:pPr marL="168442" indent="-168442" defTabSz="320039">
              <a:spcBef>
                <a:spcPts val="800"/>
              </a:spcBef>
              <a:buFontTx/>
              <a:defRPr sz="1679">
                <a:latin typeface="Times New Roman"/>
                <a:ea typeface="Times New Roman"/>
                <a:cs typeface="Times New Roman"/>
                <a:sym typeface="Times New Roman"/>
              </a:defRPr>
            </a:pPr>
            <a:r>
              <a:t>We have an h* of 2%/year</a:t>
            </a:r>
          </a:p>
          <a:p>
            <a:pPr marL="168442" indent="-168442" defTabSz="320039">
              <a:spcBef>
                <a:spcPts val="800"/>
              </a:spcBef>
              <a:buFontTx/>
              <a:defRPr sz="1679">
                <a:latin typeface="Times New Roman"/>
                <a:ea typeface="Times New Roman"/>
                <a:cs typeface="Times New Roman"/>
                <a:sym typeface="Times New Roman"/>
              </a:defRPr>
            </a:pPr>
            <a:r>
              <a:t>We seem to have had an n of 6%/year</a:t>
            </a:r>
          </a:p>
          <a:p>
            <a:pPr marL="168442" indent="-168442" defTabSz="320039">
              <a:spcBef>
                <a:spcPts val="800"/>
              </a:spcBef>
              <a:buFontTx/>
              <a:defRPr sz="1679">
                <a:latin typeface="Times New Roman"/>
                <a:ea typeface="Times New Roman"/>
                <a:cs typeface="Times New Roman"/>
                <a:sym typeface="Times New Roman"/>
              </a:defRPr>
            </a:pPr>
            <a:r>
              <a:t>Looks like: 𝜆/(1−𝜙) = 1/3</a:t>
            </a:r>
          </a:p>
          <a:p>
            <a:pPr marL="168442" indent="-168442" defTabSz="320039">
              <a:spcBef>
                <a:spcPts val="800"/>
              </a:spcBef>
              <a:buFontTx/>
              <a:defRPr sz="1679">
                <a:latin typeface="Times New Roman"/>
                <a:ea typeface="Times New Roman"/>
                <a:cs typeface="Times New Roman"/>
                <a:sym typeface="Times New Roman"/>
              </a:defRPr>
            </a:pPr>
            <a:r>
              <a:t>𝜙 = 0.5 ⇒ 𝜆 = 0.17</a:t>
            </a:r>
          </a:p>
          <a:p>
            <a:pPr marL="168442" indent="-168442" defTabSz="320039">
              <a:spcBef>
                <a:spcPts val="800"/>
              </a:spcBef>
              <a:buFontTx/>
              <a:defRPr sz="1679">
                <a:latin typeface="Times New Roman"/>
                <a:ea typeface="Times New Roman"/>
                <a:cs typeface="Times New Roman"/>
                <a:sym typeface="Times New Roman"/>
              </a:defRPr>
            </a:pPr>
            <a:r>
              <a:t>𝜙 = 0.1 ⇒ 𝜆 = 0.3</a:t>
            </a:r>
          </a:p>
        </p:txBody>
      </p:sp>
      <p:pic>
        <p:nvPicPr>
          <p:cNvPr id="104" name="Image" descr="Image"/>
          <p:cNvPicPr>
            <a:picLocks noChangeAspect="1"/>
          </p:cNvPicPr>
          <p:nvPr/>
        </p:nvPicPr>
        <p:blipFill>
          <a:blip r:embed="rId2">
            <a:extLst/>
          </a:blip>
          <a:stretch>
            <a:fillRect/>
          </a:stretch>
        </p:blipFill>
        <p:spPr>
          <a:xfrm>
            <a:off x="3757463" y="1269999"/>
            <a:ext cx="5092701" cy="3564891"/>
          </a:xfrm>
          <a:prstGeom prst="rect">
            <a:avLst/>
          </a:prstGeom>
          <a:ln w="12700">
            <a:miter lim="400000"/>
          </a:ln>
        </p:spPr>
      </p:pic>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6" name="Review: Solow-Malthus Model Basics"/>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lvl1pPr>
          </a:lstStyle>
          <a:p>
            <a:pPr/>
            <a:r>
              <a:t>Review: Solow-Malthus Model Basics</a:t>
            </a:r>
          </a:p>
        </p:txBody>
      </p:sp>
      <p:sp>
        <p:nvSpPr>
          <p:cNvPr id="107" name="How do we make sense of the fact that people were ingenious and inventive back before 1500, and yet standards of living did not increase?…"/>
          <p:cNvSpPr txBox="1"/>
          <p:nvPr>
            <p:ph type="body" idx="4294967295"/>
          </p:nvPr>
        </p:nvSpPr>
        <p:spPr>
          <a:xfrm>
            <a:off x="277663" y="1270000"/>
            <a:ext cx="8572501" cy="5397500"/>
          </a:xfrm>
          <a:prstGeom prst="rect">
            <a:avLst/>
          </a:prstGeom>
        </p:spPr>
        <p:txBody>
          <a:bodyPr>
            <a:normAutofit fontScale="100000" lnSpcReduction="0"/>
          </a:bodyPr>
          <a:lstStyle/>
          <a:p>
            <a:pPr marL="0" indent="0" defTabSz="434340">
              <a:spcBef>
                <a:spcPts val="1100"/>
              </a:spcBef>
              <a:buSzTx/>
              <a:buFontTx/>
              <a:buNone/>
              <a:defRPr sz="2280">
                <a:latin typeface="Times New Roman"/>
                <a:ea typeface="Times New Roman"/>
                <a:cs typeface="Times New Roman"/>
                <a:sym typeface="Times New Roman"/>
              </a:defRPr>
            </a:pPr>
            <a:r>
              <a:rPr b="1"/>
              <a:t>How do we make sense of the fact that people were ingenious and inventive back before 1500, and yet standards of living did not increase?</a:t>
            </a:r>
          </a:p>
          <a:p>
            <a:pPr marL="228600" indent="-228600" defTabSz="434340">
              <a:spcBef>
                <a:spcPts val="1100"/>
              </a:spcBef>
              <a:buFontTx/>
              <a:defRPr sz="2280">
                <a:latin typeface="Times New Roman"/>
                <a:ea typeface="Times New Roman"/>
                <a:cs typeface="Times New Roman"/>
                <a:sym typeface="Times New Roman"/>
              </a:defRPr>
            </a:pPr>
            <a:r>
              <a:t>Although population did increase—slowly</a:t>
            </a:r>
          </a:p>
          <a:p>
            <a:pPr marL="228600" indent="-228600" defTabSz="434340">
              <a:spcBef>
                <a:spcPts val="1100"/>
              </a:spcBef>
              <a:buFontTx/>
              <a:defRPr sz="2280">
                <a:latin typeface="Times New Roman"/>
                <a:ea typeface="Times New Roman"/>
                <a:cs typeface="Times New Roman"/>
                <a:sym typeface="Times New Roman"/>
              </a:defRPr>
            </a:pPr>
            <a:r>
              <a:t>Other parts of the model</a:t>
            </a:r>
          </a:p>
          <a:p>
            <a:pPr marL="228600" indent="-228600" defTabSz="434340">
              <a:spcBef>
                <a:spcPts val="1100"/>
              </a:spcBef>
              <a:buFontTx/>
              <a:defRPr sz="2280">
                <a:latin typeface="Times New Roman"/>
                <a:ea typeface="Times New Roman"/>
                <a:cs typeface="Times New Roman"/>
                <a:sym typeface="Times New Roman"/>
              </a:defRPr>
            </a:pPr>
            <a:r>
              <a:t>Balanced-growth equilibrium</a:t>
            </a:r>
          </a:p>
          <a:p>
            <a:pPr marL="228600" indent="-228600" defTabSz="434340">
              <a:spcBef>
                <a:spcPts val="1100"/>
              </a:spcBef>
              <a:buFontTx/>
              <a:defRPr sz="2280">
                <a:latin typeface="Times New Roman"/>
                <a:ea typeface="Times New Roman"/>
                <a:cs typeface="Times New Roman"/>
                <a:sym typeface="Times New Roman"/>
              </a:defRPr>
            </a:pPr>
            <a:r>
              <a:t>Convergence to equilibrium</a:t>
            </a:r>
          </a:p>
          <a:p>
            <a:pPr marL="228600" indent="-228600" defTabSz="434340">
              <a:spcBef>
                <a:spcPts val="1100"/>
              </a:spcBef>
              <a:buFontTx/>
              <a:defRPr sz="2280">
                <a:latin typeface="Times New Roman"/>
                <a:ea typeface="Times New Roman"/>
                <a:cs typeface="Times New Roman"/>
                <a:sym typeface="Times New Roman"/>
              </a:defRPr>
            </a:pPr>
            <a:r>
              <a:t>Lecture notes: &lt;</a:t>
            </a:r>
            <a:r>
              <a:rPr u="sng">
                <a:solidFill>
                  <a:srgbClr val="0000FF"/>
                </a:solidFill>
                <a:uFill>
                  <a:solidFill>
                    <a:srgbClr val="0000FF"/>
                  </a:solidFill>
                </a:uFill>
                <a:hlinkClick r:id="rId2" invalidUrl="" action="" tgtFrame="" tooltip="" history="1" highlightClick="0" endSnd="0"/>
              </a:rPr>
              <a:t>https://nbviewer.jupyter.org/github/braddelong/long-form-drafts/blob/master/solow-model-5-pre-industrial.ipynb</a:t>
            </a:r>
            <a:r>
              <a:t>&gt;</a:t>
            </a:r>
          </a:p>
          <a:p>
            <a:pPr lvl="1" marL="590550" indent="-228600" defTabSz="434340">
              <a:spcBef>
                <a:spcPts val="1100"/>
              </a:spcBef>
              <a:buFontTx/>
              <a:buChar char="•"/>
              <a:defRPr sz="2280">
                <a:latin typeface="Times New Roman"/>
                <a:ea typeface="Times New Roman"/>
                <a:cs typeface="Times New Roman"/>
                <a:sym typeface="Times New Roman"/>
              </a:defRPr>
            </a:pPr>
            <a:r>
              <a:t>datahub: &lt;</a:t>
            </a:r>
            <a:r>
              <a:rPr u="sng">
                <a:solidFill>
                  <a:srgbClr val="0000FF"/>
                </a:solidFill>
                <a:uFill>
                  <a:solidFill>
                    <a:srgbClr val="0000FF"/>
                  </a:solidFill>
                </a:uFill>
                <a:hlinkClick r:id="rId3" invalidUrl="" action="" tgtFrame="" tooltip="" history="1" highlightClick="0" endSnd="0"/>
              </a:rPr>
              <a:t>http://datahub.berkeley.edu/user-redirect/interact?account=braddelong&amp;repo=long-form-drafts&amp;branch=master&amp;path=solow-model-5-pre-industrial.ipynb</a:t>
            </a:r>
            <a:r>
              <a:t>&gt;</a:t>
            </a: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9" name="How do we make sense of the fact that people were ingenious and inventive back before 1500, and yet standards of living did not increase?…"/>
          <p:cNvSpPr txBox="1"/>
          <p:nvPr>
            <p:ph type="body" idx="4294967295"/>
          </p:nvPr>
        </p:nvSpPr>
        <p:spPr>
          <a:xfrm>
            <a:off x="277663" y="1270000"/>
            <a:ext cx="8572501" cy="5397500"/>
          </a:xfrm>
          <a:prstGeom prst="rect">
            <a:avLst/>
          </a:prstGeom>
        </p:spPr>
        <p:txBody>
          <a:bodyPr>
            <a:normAutofit fontScale="100000" lnSpcReduction="0"/>
          </a:bodyPr>
          <a:lstStyle/>
          <a:p>
            <a:pPr marL="0" indent="0" defTabSz="434340">
              <a:spcBef>
                <a:spcPts val="1100"/>
              </a:spcBef>
              <a:buSzTx/>
              <a:buFontTx/>
              <a:buNone/>
              <a:defRPr sz="2280">
                <a:latin typeface="Times New Roman"/>
                <a:ea typeface="Times New Roman"/>
                <a:cs typeface="Times New Roman"/>
                <a:sym typeface="Times New Roman"/>
              </a:defRPr>
            </a:pPr>
            <a:r>
              <a:rPr b="1"/>
              <a:t>How do we make sense of the fact that people were ingenious and inventive back before 1500, and yet standards of living did not increase?</a:t>
            </a:r>
          </a:p>
          <a:p>
            <a:pPr marL="228600" indent="-228600" defTabSz="434340">
              <a:spcBef>
                <a:spcPts val="1100"/>
              </a:spcBef>
              <a:buFontTx/>
              <a:defRPr sz="2280">
                <a:latin typeface="Times New Roman"/>
                <a:ea typeface="Times New Roman"/>
                <a:cs typeface="Times New Roman"/>
                <a:sym typeface="Times New Roman"/>
              </a:defRPr>
            </a:pPr>
            <a:r>
              <a:t>We make efficiency of labor a function of available natural resources per worker. by setting the rate of efficiency of labor growth </a:t>
            </a:r>
            <a:r>
              <a:rPr b="1"/>
              <a:t>g = h - n/γ</a:t>
            </a:r>
            <a:endParaRPr b="1"/>
          </a:p>
          <a:p>
            <a:pPr marL="228600" indent="-228600" defTabSz="434340">
              <a:spcBef>
                <a:spcPts val="1100"/>
              </a:spcBef>
              <a:buFontTx/>
              <a:defRPr sz="2280">
                <a:latin typeface="Times New Roman"/>
                <a:ea typeface="Times New Roman"/>
                <a:cs typeface="Times New Roman"/>
                <a:sym typeface="Times New Roman"/>
              </a:defRPr>
            </a:pPr>
            <a:r>
              <a:t>Thus g = 0 if and only if: </a:t>
            </a:r>
            <a:r>
              <a:rPr b="1"/>
              <a:t>n = n</a:t>
            </a:r>
            <a:r>
              <a:rPr b="1" baseline="31999"/>
              <a:t>*mal</a:t>
            </a:r>
            <a:r>
              <a:rPr b="1"/>
              <a:t> = hγ.</a:t>
            </a:r>
            <a:endParaRPr b="1"/>
          </a:p>
          <a:p>
            <a:pPr marL="0" indent="0" defTabSz="434340">
              <a:spcBef>
                <a:spcPts val="1100"/>
              </a:spcBef>
              <a:buSzTx/>
              <a:buFontTx/>
              <a:buNone/>
              <a:defRPr sz="2280">
                <a:latin typeface="Times New Roman"/>
                <a:ea typeface="Times New Roman"/>
                <a:cs typeface="Times New Roman"/>
                <a:sym typeface="Times New Roman"/>
              </a:defRPr>
            </a:pPr>
          </a:p>
          <a:p>
            <a:pPr marL="0" indent="0" defTabSz="434340">
              <a:spcBef>
                <a:spcPts val="1100"/>
              </a:spcBef>
              <a:buSzTx/>
              <a:buFontTx/>
              <a:buNone/>
              <a:defRPr sz="2280">
                <a:latin typeface="Times New Roman"/>
                <a:ea typeface="Times New Roman"/>
                <a:cs typeface="Times New Roman"/>
                <a:sym typeface="Times New Roman"/>
              </a:defRPr>
            </a:pPr>
            <a:r>
              <a:rPr b="1"/>
              <a:t>Back before 1500—and even later—people are anxious to have children:</a:t>
            </a:r>
          </a:p>
          <a:p>
            <a:pPr marL="228600" indent="-228600" defTabSz="434340">
              <a:spcBef>
                <a:spcPts val="1100"/>
              </a:spcBef>
              <a:buFontTx/>
              <a:defRPr sz="2280">
                <a:latin typeface="Times New Roman"/>
                <a:ea typeface="Times New Roman"/>
                <a:cs typeface="Times New Roman"/>
                <a:sym typeface="Times New Roman"/>
              </a:defRPr>
            </a:pPr>
            <a:r>
              <a:rPr b="1"/>
              <a:t>1/Φ</a:t>
            </a:r>
            <a:r>
              <a:t> is the fraction of production devoted to necessities</a:t>
            </a:r>
          </a:p>
          <a:p>
            <a:pPr marL="228600" indent="-228600" defTabSz="434340">
              <a:spcBef>
                <a:spcPts val="1100"/>
              </a:spcBef>
              <a:buFontTx/>
              <a:defRPr sz="2280">
                <a:latin typeface="Times New Roman"/>
                <a:ea typeface="Times New Roman"/>
                <a:cs typeface="Times New Roman"/>
                <a:sym typeface="Times New Roman"/>
              </a:defRPr>
            </a:pPr>
            <a:r>
              <a:rPr b="1"/>
              <a:t>y</a:t>
            </a:r>
            <a:r>
              <a:rPr b="1" baseline="31999"/>
              <a:t>sub</a:t>
            </a:r>
            <a:r>
              <a:t> is the “subsistence” standard of necessities consumption at which population growth averages zero:</a:t>
            </a:r>
          </a:p>
          <a:p>
            <a:pPr marL="228600" indent="-228600" defTabSz="434340">
              <a:spcBef>
                <a:spcPts val="1100"/>
              </a:spcBef>
              <a:buFontTx/>
              <a:defRPr sz="2280">
                <a:latin typeface="Times New Roman"/>
                <a:ea typeface="Times New Roman"/>
                <a:cs typeface="Times New Roman"/>
                <a:sym typeface="Times New Roman"/>
              </a:defRPr>
            </a:pPr>
            <a:r>
              <a:t>Then, back before the demographic transition: </a:t>
            </a:r>
            <a:r>
              <a:rPr b="1"/>
              <a:t>n = β(y/(Φy</a:t>
            </a:r>
            <a:r>
              <a:rPr b="1" baseline="31999"/>
              <a:t>sub</a:t>
            </a:r>
            <a:r>
              <a:rPr b="1"/>
              <a:t>) - 1)</a:t>
            </a:r>
          </a:p>
        </p:txBody>
      </p:sp>
      <p:sp>
        <p:nvSpPr>
          <p:cNvPr id="110" name="Solow-Malthus Model Basics: Efficiency of Labor"/>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0080"/>
                </a:solidFill>
              </a:defRPr>
            </a:lvl1pPr>
          </a:lstStyle>
          <a:p>
            <a:pPr/>
            <a:r>
              <a:t>Solow-Malthus Model Basics: Efficiency of Labor</a:t>
            </a:r>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2" name="Understanding the Solow-Malthus Equilibrium: Population and Labor Force"/>
          <p:cNvSpPr txBox="1"/>
          <p:nvPr>
            <p:ph type="title" idx="4294967295"/>
          </p:nvPr>
        </p:nvSpPr>
        <p:spPr>
          <a:xfrm>
            <a:off x="277663" y="-1"/>
            <a:ext cx="8572501" cy="1270001"/>
          </a:xfrm>
          <a:prstGeom prst="rect">
            <a:avLst/>
          </a:prstGeom>
        </p:spPr>
        <p:txBody>
          <a:bodyPr>
            <a:normAutofit fontScale="100000" lnSpcReduction="0"/>
          </a:bodyPr>
          <a:lstStyle>
            <a:lvl1pPr defTabSz="260604">
              <a:defRPr sz="3420">
                <a:solidFill>
                  <a:srgbClr val="000080"/>
                </a:solidFill>
              </a:defRPr>
            </a:lvl1pPr>
          </a:lstStyle>
          <a:p>
            <a:pPr/>
            <a:r>
              <a:t>Understanding the Solow-Malthus Equilibrium: Population and Labor Force</a:t>
            </a:r>
          </a:p>
        </p:txBody>
      </p:sp>
      <p:sp>
        <p:nvSpPr>
          <p:cNvPr id="113" name="Notes:"/>
          <p:cNvSpPr txBox="1"/>
          <p:nvPr>
            <p:ph type="body" sz="quarter" idx="4294967295"/>
          </p:nvPr>
        </p:nvSpPr>
        <p:spPr>
          <a:xfrm>
            <a:off x="277663" y="5397500"/>
            <a:ext cx="8572501" cy="1270000"/>
          </a:xfrm>
          <a:prstGeom prst="rect">
            <a:avLst/>
          </a:prstGeom>
        </p:spPr>
        <p:txBody>
          <a:bodyPr>
            <a:normAutofit fontScale="100000" lnSpcReduction="0"/>
          </a:bodyPr>
          <a:lstStyle>
            <a:lvl1pPr marL="0" indent="0">
              <a:spcBef>
                <a:spcPts val="1200"/>
              </a:spcBef>
              <a:buSzTx/>
              <a:buFontTx/>
              <a:buNone/>
              <a:defRPr b="1" sz="2400">
                <a:latin typeface="Times New Roman"/>
                <a:ea typeface="Times New Roman"/>
                <a:cs typeface="Times New Roman"/>
                <a:sym typeface="Times New Roman"/>
              </a:defRPr>
            </a:lvl1pPr>
          </a:lstStyle>
          <a:p>
            <a:pPr>
              <a:defRPr b="0"/>
            </a:pPr>
            <a:r>
              <a:rPr b="1"/>
              <a:t>Notes:</a:t>
            </a:r>
          </a:p>
        </p:txBody>
      </p:sp>
      <p:pic>
        <p:nvPicPr>
          <p:cNvPr id="114" name="Image" descr="Image"/>
          <p:cNvPicPr>
            <a:picLocks noChangeAspect="1"/>
          </p:cNvPicPr>
          <p:nvPr/>
        </p:nvPicPr>
        <p:blipFill>
          <a:blip r:embed="rId2">
            <a:extLst/>
          </a:blip>
          <a:stretch>
            <a:fillRect/>
          </a:stretch>
        </p:blipFill>
        <p:spPr>
          <a:xfrm>
            <a:off x="2246562" y="1270000"/>
            <a:ext cx="4915643" cy="3950228"/>
          </a:xfrm>
          <a:prstGeom prst="rect">
            <a:avLst/>
          </a:prstGeom>
          <a:ln w="12700">
            <a:miter lim="400000"/>
          </a:ln>
        </p:spPr>
      </p:pic>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6" name="Understanding the Solow-Mathus Equilibrium: Prosperity"/>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0080"/>
                </a:solidFill>
              </a:defRPr>
            </a:lvl1pPr>
          </a:lstStyle>
          <a:p>
            <a:pPr/>
            <a:r>
              <a:t>Understanding the Solow-Mathus Equilibrium: Prosperity</a:t>
            </a:r>
          </a:p>
        </p:txBody>
      </p:sp>
      <p:sp>
        <p:nvSpPr>
          <p:cNvPr id="117" name="Notes:"/>
          <p:cNvSpPr txBox="1"/>
          <p:nvPr>
            <p:ph type="body" sz="quarter" idx="4294967295"/>
          </p:nvPr>
        </p:nvSpPr>
        <p:spPr>
          <a:xfrm>
            <a:off x="277663" y="5397500"/>
            <a:ext cx="8572501" cy="1270000"/>
          </a:xfrm>
          <a:prstGeom prst="rect">
            <a:avLst/>
          </a:prstGeom>
        </p:spPr>
        <p:txBody>
          <a:bodyPr>
            <a:normAutofit fontScale="100000" lnSpcReduction="0"/>
          </a:bodyPr>
          <a:lstStyle>
            <a:lvl1pPr marL="0" indent="0">
              <a:spcBef>
                <a:spcPts val="1200"/>
              </a:spcBef>
              <a:buSzTx/>
              <a:buFontTx/>
              <a:buNone/>
              <a:defRPr b="1" sz="2400">
                <a:latin typeface="Times New Roman"/>
                <a:ea typeface="Times New Roman"/>
                <a:cs typeface="Times New Roman"/>
                <a:sym typeface="Times New Roman"/>
              </a:defRPr>
            </a:lvl1pPr>
          </a:lstStyle>
          <a:p>
            <a:pPr>
              <a:defRPr b="0"/>
            </a:pPr>
            <a:r>
              <a:rPr b="1"/>
              <a:t>Notes:</a:t>
            </a:r>
          </a:p>
        </p:txBody>
      </p:sp>
      <p:pic>
        <p:nvPicPr>
          <p:cNvPr id="118" name="Image" descr="Image"/>
          <p:cNvPicPr>
            <a:picLocks noChangeAspect="1"/>
          </p:cNvPicPr>
          <p:nvPr/>
        </p:nvPicPr>
        <p:blipFill>
          <a:blip r:embed="rId2">
            <a:extLst/>
          </a:blip>
          <a:stretch>
            <a:fillRect/>
          </a:stretch>
        </p:blipFill>
        <p:spPr>
          <a:xfrm>
            <a:off x="874563" y="1244600"/>
            <a:ext cx="7975601" cy="4152900"/>
          </a:xfrm>
          <a:prstGeom prst="rect">
            <a:avLst/>
          </a:prstGeom>
          <a:ln w="12700">
            <a:miter lim="400000"/>
          </a:ln>
        </p:spPr>
      </p:pic>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 name="Last of our three lectures on economic theory…"/>
          <p:cNvSpPr txBox="1"/>
          <p:nvPr>
            <p:ph type="body" idx="4294967295"/>
          </p:nvPr>
        </p:nvSpPr>
        <p:spPr>
          <a:xfrm>
            <a:off x="277663" y="1267122"/>
            <a:ext cx="8572501" cy="5397501"/>
          </a:xfrm>
          <a:prstGeom prst="rect">
            <a:avLst/>
          </a:prstGeom>
        </p:spPr>
        <p:txBody>
          <a:bodyPr>
            <a:normAutofit fontScale="100000" lnSpcReduction="0"/>
          </a:bodyPr>
          <a:lstStyle/>
          <a:p>
            <a:pPr marL="0" indent="0" defTabSz="233172">
              <a:spcBef>
                <a:spcPts val="0"/>
              </a:spcBef>
              <a:buSzTx/>
              <a:buFontTx/>
              <a:buNone/>
              <a:defRPr sz="1224">
                <a:latin typeface="Times New Roman"/>
                <a:ea typeface="Times New Roman"/>
                <a:cs typeface="Times New Roman"/>
                <a:sym typeface="Times New Roman"/>
              </a:defRPr>
            </a:pPr>
            <a:r>
              <a:rPr b="1">
                <a:latin typeface="+mj-lt"/>
                <a:ea typeface="+mj-ea"/>
                <a:cs typeface="+mj-cs"/>
                <a:sym typeface="Helvetica"/>
              </a:rPr>
              <a:t>Last of our three lectures on economic theory</a:t>
            </a:r>
            <a:endParaRPr b="1">
              <a:latin typeface="+mj-lt"/>
              <a:ea typeface="+mj-ea"/>
              <a:cs typeface="+mj-cs"/>
              <a:sym typeface="Helvetica"/>
            </a:endParaRPr>
          </a:p>
          <a:p>
            <a:pPr marL="0" indent="0" defTabSz="233172">
              <a:spcBef>
                <a:spcPts val="0"/>
              </a:spcBef>
              <a:buSzTx/>
              <a:buFontTx/>
              <a:buNone/>
              <a:defRPr sz="1224">
                <a:latin typeface="Times New Roman"/>
                <a:ea typeface="Times New Roman"/>
                <a:cs typeface="Times New Roman"/>
                <a:sym typeface="Times New Roman"/>
              </a:defRPr>
            </a:pPr>
            <a:r>
              <a:rPr b="1">
                <a:latin typeface="+mj-lt"/>
                <a:ea typeface="+mj-ea"/>
                <a:cs typeface="+mj-cs"/>
                <a:sym typeface="Helvetica"/>
              </a:rPr>
              <a:t>Slides</a:t>
            </a:r>
            <a:r>
              <a:rPr>
                <a:latin typeface="+mj-lt"/>
                <a:ea typeface="+mj-ea"/>
                <a:cs typeface="+mj-cs"/>
                <a:sym typeface="Helvetica"/>
              </a:rPr>
              <a:t>: </a:t>
            </a:r>
            <a:endParaRPr>
              <a:latin typeface="+mj-lt"/>
              <a:ea typeface="+mj-ea"/>
              <a:cs typeface="+mj-cs"/>
              <a:sym typeface="Helvetica"/>
            </a:endParaRPr>
          </a:p>
          <a:p>
            <a:pPr marL="0" indent="0" defTabSz="233172">
              <a:spcBef>
                <a:spcPts val="0"/>
              </a:spcBef>
              <a:buSzTx/>
              <a:buFontTx/>
              <a:buNone/>
              <a:defRPr sz="1224">
                <a:latin typeface="Times New Roman"/>
                <a:ea typeface="Times New Roman"/>
                <a:cs typeface="Times New Roman"/>
                <a:sym typeface="Times New Roman"/>
              </a:defRPr>
            </a:pPr>
            <a:r>
              <a:rPr b="1">
                <a:latin typeface="+mj-lt"/>
                <a:ea typeface="+mj-ea"/>
                <a:cs typeface="+mj-cs"/>
                <a:sym typeface="Helvetica"/>
              </a:rPr>
              <a:t>Read After: </a:t>
            </a:r>
            <a:r>
              <a:rPr>
                <a:latin typeface="+mj-lt"/>
                <a:ea typeface="+mj-ea"/>
                <a:cs typeface="+mj-cs"/>
                <a:sym typeface="Helvetica"/>
              </a:rPr>
              <a:t>J. Bradford DeLong: Lecture Notes: Determinants of Progress &lt;</a:t>
            </a:r>
            <a:r>
              <a:rPr u="sng">
                <a:solidFill>
                  <a:srgbClr val="0000FF"/>
                </a:solidFill>
                <a:uFill>
                  <a:solidFill>
                    <a:srgbClr val="0000FF"/>
                  </a:solidFill>
                </a:uFill>
                <a:hlinkClick r:id="rId2" invalidUrl="" action="" tgtFrame="" tooltip="" history="1" highlightClick="0" endSnd="0"/>
              </a:rPr>
              <a:t>https://nbviewer.jupyter.org/github/braddelong/long-form-drafts/blob/master/solow-model-6-innovation.ipynb</a:t>
            </a:r>
            <a:r>
              <a:rPr>
                <a:latin typeface="+mj-lt"/>
                <a:ea typeface="+mj-ea"/>
                <a:cs typeface="+mj-cs"/>
                <a:sym typeface="Helvetica"/>
              </a:rPr>
              <a:t>&gt;</a:t>
            </a:r>
            <a:endParaRPr>
              <a:latin typeface="+mj-lt"/>
              <a:ea typeface="+mj-ea"/>
              <a:cs typeface="+mj-cs"/>
              <a:sym typeface="Helvetica"/>
            </a:endParaRPr>
          </a:p>
          <a:p>
            <a:pPr marL="0" indent="0" defTabSz="233172">
              <a:spcBef>
                <a:spcPts val="0"/>
              </a:spcBef>
              <a:buSzTx/>
              <a:buFontTx/>
              <a:buNone/>
              <a:defRPr sz="1224">
                <a:latin typeface="Times New Roman"/>
                <a:ea typeface="Times New Roman"/>
                <a:cs typeface="Times New Roman"/>
                <a:sym typeface="Times New Roman"/>
              </a:defRPr>
            </a:pPr>
            <a:r>
              <a:rPr b="1">
                <a:latin typeface="+mj-lt"/>
                <a:ea typeface="+mj-ea"/>
                <a:cs typeface="+mj-cs"/>
                <a:sym typeface="Helvetica"/>
              </a:rPr>
              <a:t>Files</a:t>
            </a:r>
            <a:r>
              <a:rPr>
                <a:latin typeface="+mj-lt"/>
                <a:ea typeface="+mj-ea"/>
                <a:cs typeface="+mj-cs"/>
                <a:sym typeface="Helvetica"/>
              </a:rPr>
              <a:t>: datahub: &lt;</a:t>
            </a:r>
            <a:r>
              <a:rPr u="sng">
                <a:solidFill>
                  <a:srgbClr val="0000FF"/>
                </a:solidFill>
                <a:uFill>
                  <a:solidFill>
                    <a:srgbClr val="0000FF"/>
                  </a:solidFill>
                </a:uFill>
                <a:hlinkClick r:id="rId3" invalidUrl="" action="" tgtFrame="" tooltip="" history="1" highlightClick="0" endSnd="0"/>
              </a:rPr>
              <a:t>http://datahub.berkeley.edu/user-redirect/interact?account=braddelong&amp;repo=long-form-drafts&amp;branch=master&amp;path=solow-model-6-innovation.ipynb</a:t>
            </a:r>
            <a:r>
              <a:rPr b="1">
                <a:latin typeface="+mj-lt"/>
                <a:ea typeface="+mj-ea"/>
                <a:cs typeface="+mj-cs"/>
                <a:sym typeface="Helvetica"/>
              </a:rPr>
              <a:t>&gt;</a:t>
            </a:r>
            <a:endParaRPr b="1">
              <a:latin typeface="+mj-lt"/>
              <a:ea typeface="+mj-ea"/>
              <a:cs typeface="+mj-cs"/>
              <a:sym typeface="Helvetica"/>
            </a:endParaRPr>
          </a:p>
          <a:p>
            <a:pPr marL="0" indent="0" defTabSz="233172">
              <a:spcBef>
                <a:spcPts val="0"/>
              </a:spcBef>
              <a:buSzTx/>
              <a:buFontTx/>
              <a:buNone/>
              <a:defRPr sz="1224">
                <a:latin typeface="Times New Roman"/>
                <a:ea typeface="Times New Roman"/>
                <a:cs typeface="Times New Roman"/>
                <a:sym typeface="Times New Roman"/>
              </a:defRPr>
            </a:pPr>
          </a:p>
          <a:p>
            <a:pPr marL="163629" indent="-163629" defTabSz="233172">
              <a:spcBef>
                <a:spcPts val="600"/>
              </a:spcBef>
              <a:buFontTx/>
              <a:buAutoNum type="arabicPeriod" startAt="1"/>
              <a:defRPr b="1" sz="1224">
                <a:latin typeface="Times New Roman"/>
                <a:ea typeface="Times New Roman"/>
                <a:cs typeface="Times New Roman"/>
                <a:sym typeface="Times New Roman"/>
              </a:defRPr>
            </a:pPr>
            <a:r>
              <a:t>Assignment:</a:t>
            </a:r>
            <a:r>
              <a:rPr b="0"/>
              <a:t> Malthusian economies paper &lt;</a:t>
            </a:r>
            <a:r>
              <a:rPr b="0" u="sng">
                <a:solidFill>
                  <a:srgbClr val="0000FF"/>
                </a:solidFill>
                <a:uFill>
                  <a:solidFill>
                    <a:srgbClr val="0000FF"/>
                  </a:solidFill>
                </a:uFill>
                <a:hlinkClick r:id="rId4" invalidUrl="" action="" tgtFrame="" tooltip="" history="1" highlightClick="0" endSnd="0"/>
              </a:rPr>
              <a:t>https://bcourses.berkeley.edu/courses/1487685/assignments/8065917</a:t>
            </a:r>
            <a:r>
              <a:rPr b="0"/>
              <a:t>&gt;</a:t>
            </a:r>
            <a:endParaRPr b="0"/>
          </a:p>
          <a:p>
            <a:pPr marL="163629" indent="-163629" defTabSz="233172">
              <a:spcBef>
                <a:spcPts val="600"/>
              </a:spcBef>
              <a:buFontTx/>
              <a:buAutoNum type="arabicPeriod" startAt="1"/>
              <a:defRPr b="1" sz="1224">
                <a:latin typeface="Times New Roman"/>
                <a:ea typeface="Times New Roman"/>
                <a:cs typeface="Times New Roman"/>
                <a:sym typeface="Times New Roman"/>
              </a:defRPr>
            </a:pPr>
            <a:r>
              <a:t>MOAR</a:t>
            </a:r>
            <a:r>
              <a:rPr b="0"/>
              <a:t> references:</a:t>
            </a:r>
            <a:endParaRPr b="0"/>
          </a:p>
          <a:p>
            <a:pPr lvl="1" marL="317032" indent="-122722" defTabSz="233172">
              <a:spcBef>
                <a:spcPts val="600"/>
              </a:spcBef>
              <a:buFontTx/>
              <a:buChar char="•"/>
              <a:defRPr b="1" sz="1224">
                <a:latin typeface="Times New Roman"/>
                <a:ea typeface="Times New Roman"/>
                <a:cs typeface="Times New Roman"/>
                <a:sym typeface="Times New Roman"/>
              </a:defRPr>
            </a:pPr>
            <a:r>
              <a:rPr b="0"/>
              <a:t>Michael Kremer (1993): Population Growth and Technological Change: One Million B.C. to 1990 &lt;</a:t>
            </a:r>
            <a:r>
              <a:rPr b="0" u="sng">
                <a:solidFill>
                  <a:srgbClr val="0000FF"/>
                </a:solidFill>
                <a:uFill>
                  <a:solidFill>
                    <a:srgbClr val="0000FF"/>
                  </a:solidFill>
                </a:uFill>
                <a:hlinkClick r:id="rId5" invalidUrl="" action="" tgtFrame="" tooltip="" history="1" highlightClick="0" endSnd="0"/>
              </a:rPr>
              <a:t>https://delong.typepad.com/files/kremer-million.pdf</a:t>
            </a:r>
            <a:r>
              <a:rPr b="0"/>
              <a:t>&gt;...</a:t>
            </a:r>
            <a:endParaRPr b="0"/>
          </a:p>
          <a:p>
            <a:pPr lvl="1" marL="317032" indent="-122722" defTabSz="233172">
              <a:spcBef>
                <a:spcPts val="600"/>
              </a:spcBef>
              <a:buFontTx/>
              <a:buChar char="•"/>
              <a:defRPr b="1" sz="1224">
                <a:latin typeface="Times New Roman"/>
                <a:ea typeface="Times New Roman"/>
                <a:cs typeface="Times New Roman"/>
                <a:sym typeface="Times New Roman"/>
              </a:defRPr>
            </a:pPr>
            <a:r>
              <a:rPr b="0"/>
              <a:t>Charles I. Jones and Peter J. Klenow: Beyond GDP? Welfare across Countries and Time &lt;</a:t>
            </a:r>
            <a:r>
              <a:rPr b="0" u="sng">
                <a:solidFill>
                  <a:srgbClr val="0000FF"/>
                </a:solidFill>
                <a:uFill>
                  <a:solidFill>
                    <a:srgbClr val="0000FF"/>
                  </a:solidFill>
                </a:uFill>
                <a:hlinkClick r:id="rId6" invalidUrl="" action="" tgtFrame="" tooltip="" history="1" highlightClick="0" endSnd="0"/>
              </a:rPr>
              <a:t>https://web.stanford.edu/~chadj/JonesKlenowAER2016.pdf</a:t>
            </a:r>
            <a:r>
              <a:rPr b="0"/>
              <a:t>&gt;... </a:t>
            </a:r>
            <a:endParaRPr b="0"/>
          </a:p>
          <a:p>
            <a:pPr lvl="1" marL="317032" indent="-122722" defTabSz="233172">
              <a:spcBef>
                <a:spcPts val="600"/>
              </a:spcBef>
              <a:buFontTx/>
              <a:buChar char="•"/>
              <a:defRPr b="1" sz="1224">
                <a:latin typeface="Times New Roman"/>
                <a:ea typeface="Times New Roman"/>
                <a:cs typeface="Times New Roman"/>
                <a:sym typeface="Times New Roman"/>
              </a:defRPr>
            </a:pPr>
            <a:r>
              <a:rPr b="0"/>
              <a:t>Chang-Tai Hsieh, Erik Hurst, Charles I. Jones, &amp; Peter J. Klenow: The Allocation of Talent &amp; U.S. Economic Growth &lt;</a:t>
            </a:r>
            <a:r>
              <a:rPr b="0" u="sng">
                <a:solidFill>
                  <a:srgbClr val="0000FF"/>
                </a:solidFill>
                <a:uFill>
                  <a:solidFill>
                    <a:srgbClr val="0000FF"/>
                  </a:solidFill>
                </a:uFill>
                <a:hlinkClick r:id="rId7" invalidUrl="" action="" tgtFrame="" tooltip="" history="1" highlightClick="0" endSnd="0"/>
              </a:rPr>
              <a:t>https://web.stanford.edu/~chadj/HHJK.pdf</a:t>
            </a:r>
            <a:r>
              <a:rPr b="0"/>
              <a:t>&gt;...</a:t>
            </a:r>
            <a:endParaRPr b="0"/>
          </a:p>
          <a:p>
            <a:pPr lvl="1" marL="317032" indent="-122722" defTabSz="233172">
              <a:spcBef>
                <a:spcPts val="600"/>
              </a:spcBef>
              <a:buFontTx/>
              <a:buChar char="•"/>
              <a:defRPr b="1" sz="1224">
                <a:latin typeface="Times New Roman"/>
                <a:ea typeface="Times New Roman"/>
                <a:cs typeface="Times New Roman"/>
                <a:sym typeface="Times New Roman"/>
              </a:defRPr>
            </a:pPr>
            <a:r>
              <a:rPr b="0"/>
              <a:t>C.I. Jones: The Facts of Economic Growth &lt;</a:t>
            </a:r>
            <a:r>
              <a:rPr b="0" u="sng">
                <a:solidFill>
                  <a:srgbClr val="0000FF"/>
                </a:solidFill>
                <a:uFill>
                  <a:solidFill>
                    <a:srgbClr val="0000FF"/>
                  </a:solidFill>
                </a:uFill>
                <a:hlinkClick r:id="rId8" invalidUrl="" action="" tgtFrame="" tooltip="" history="1" highlightClick="0" endSnd="0"/>
              </a:rPr>
              <a:t>https://web.stanford.edu/~chadj/facts.pdf</a:t>
            </a:r>
            <a:r>
              <a:rPr b="0"/>
              <a:t>&gt;... </a:t>
            </a:r>
            <a:endParaRPr b="0"/>
          </a:p>
          <a:p>
            <a:pPr lvl="1" marL="317032" indent="-122722" defTabSz="233172">
              <a:spcBef>
                <a:spcPts val="600"/>
              </a:spcBef>
              <a:buFontTx/>
              <a:buChar char="•"/>
              <a:defRPr b="1" sz="1224">
                <a:latin typeface="Times New Roman"/>
                <a:ea typeface="Times New Roman"/>
                <a:cs typeface="Times New Roman"/>
                <a:sym typeface="Times New Roman"/>
              </a:defRPr>
            </a:pPr>
            <a:r>
              <a:rPr b="0"/>
              <a:t>Philippe Aghion, Benjamin F. Jones, &amp; Charles I. Jones: Artificial Intelligence &amp; Economic Growth &lt;</a:t>
            </a:r>
            <a:r>
              <a:rPr b="0" u="sng">
                <a:solidFill>
                  <a:srgbClr val="0000FF"/>
                </a:solidFill>
                <a:uFill>
                  <a:solidFill>
                    <a:srgbClr val="0000FF"/>
                  </a:solidFill>
                </a:uFill>
                <a:hlinkClick r:id="rId9" invalidUrl="" action="" tgtFrame="" tooltip="" history="1" highlightClick="0" endSnd="0"/>
              </a:rPr>
              <a:t>https://web.stanford.edu/~chadj/AJJ-AIandGrowth.pdf</a:t>
            </a:r>
            <a:r>
              <a:rPr b="0"/>
              <a:t>&gt;... </a:t>
            </a:r>
            <a:endParaRPr b="0"/>
          </a:p>
          <a:p>
            <a:pPr lvl="1" marL="317032" indent="-122722" defTabSz="233172">
              <a:spcBef>
                <a:spcPts val="600"/>
              </a:spcBef>
              <a:buFontTx/>
              <a:buChar char="•"/>
              <a:defRPr b="1" sz="1224">
                <a:latin typeface="Times New Roman"/>
                <a:ea typeface="Times New Roman"/>
                <a:cs typeface="Times New Roman"/>
                <a:sym typeface="Times New Roman"/>
              </a:defRPr>
            </a:pPr>
            <a:r>
              <a:rPr b="0"/>
              <a:t>Charles I. Jones: Paul Romer: Ideas, Nonrivalry, &amp; Endogenous Growth &lt;</a:t>
            </a:r>
            <a:r>
              <a:rPr b="0" u="sng">
                <a:solidFill>
                  <a:srgbClr val="0000FF"/>
                </a:solidFill>
                <a:uFill>
                  <a:solidFill>
                    <a:srgbClr val="0000FF"/>
                  </a:solidFill>
                </a:uFill>
                <a:hlinkClick r:id="rId10" invalidUrl="" action="" tgtFrame="" tooltip="" history="1" highlightClick="0" endSnd="0"/>
              </a:rPr>
              <a:t>https://web.stanford.edu/~chadj/RomerNobel.pdf</a:t>
            </a:r>
            <a:r>
              <a:rPr b="0"/>
              <a:t>&gt;... </a:t>
            </a:r>
            <a:endParaRPr b="0"/>
          </a:p>
          <a:p>
            <a:pPr lvl="1" marL="317032" indent="-122722" defTabSz="233172">
              <a:spcBef>
                <a:spcPts val="600"/>
              </a:spcBef>
              <a:buFontTx/>
              <a:buChar char="•"/>
              <a:defRPr b="1" sz="1224">
                <a:latin typeface="Times New Roman"/>
                <a:ea typeface="Times New Roman"/>
                <a:cs typeface="Times New Roman"/>
                <a:sym typeface="Times New Roman"/>
              </a:defRPr>
            </a:pPr>
            <a:r>
              <a:rPr b="0"/>
              <a:t>Richard R. Nelson &amp; Howard Pack: The Asian Miracle &amp; Modern Growth Theory &lt;</a:t>
            </a:r>
            <a:r>
              <a:rPr b="0" u="sng">
                <a:solidFill>
                  <a:srgbClr val="0000FF"/>
                </a:solidFill>
                <a:uFill>
                  <a:solidFill>
                    <a:srgbClr val="0000FF"/>
                  </a:solidFill>
                </a:uFill>
                <a:hlinkClick r:id="rId11" invalidUrl="" action="" tgtFrame="" tooltip="" history="1" highlightClick="0" endSnd="0"/>
              </a:rPr>
              <a:t>http://citeseerx.ist.psu.edu/viewdoc/download?doi=10.1.1.977.8217&amp;rep=rep1&amp;type=pdf</a:t>
            </a:r>
            <a:r>
              <a:rPr b="0"/>
              <a:t>&gt;... </a:t>
            </a:r>
            <a:endParaRPr b="0"/>
          </a:p>
          <a:p>
            <a:pPr lvl="1" marL="317032" indent="-122722" defTabSz="233172">
              <a:spcBef>
                <a:spcPts val="600"/>
              </a:spcBef>
              <a:buFontTx/>
              <a:buChar char="•"/>
              <a:defRPr b="1" sz="1224">
                <a:latin typeface="Times New Roman"/>
                <a:ea typeface="Times New Roman"/>
                <a:cs typeface="Times New Roman"/>
                <a:sym typeface="Times New Roman"/>
              </a:defRPr>
            </a:pPr>
            <a:r>
              <a:rPr b="0"/>
              <a:t>Charles I. Jones &amp; Paul M. Romer: The New Kaldor Facts: Ideas, Institutions, Population, &amp; Human Capital &lt;</a:t>
            </a:r>
            <a:r>
              <a:rPr b="0" u="sng">
                <a:solidFill>
                  <a:srgbClr val="0000FF"/>
                </a:solidFill>
                <a:uFill>
                  <a:solidFill>
                    <a:srgbClr val="0000FF"/>
                  </a:solidFill>
                </a:uFill>
                <a:hlinkClick r:id="rId12" invalidUrl="" action="" tgtFrame="" tooltip="" history="1" highlightClick="0" endSnd="0"/>
              </a:rPr>
              <a:t>https://web.stanford.edu/~chadj/JonesRomer2010.pdf</a:t>
            </a:r>
            <a:r>
              <a:rPr b="0"/>
              <a:t>&gt;... </a:t>
            </a:r>
          </a:p>
        </p:txBody>
      </p:sp>
      <p:sp>
        <p:nvSpPr>
          <p:cNvPr id="40" name="Lecture 4: Ideas Growth"/>
          <p:cNvSpPr txBox="1"/>
          <p:nvPr>
            <p:ph type="title" idx="4294967295"/>
          </p:nvPr>
        </p:nvSpPr>
        <p:spPr>
          <a:xfrm>
            <a:off x="277663" y="-1"/>
            <a:ext cx="8572501" cy="1270001"/>
          </a:xfrm>
          <a:prstGeom prst="rect">
            <a:avLst/>
          </a:prstGeom>
        </p:spPr>
        <p:txBody>
          <a:bodyPr>
            <a:normAutofit fontScale="100000" lnSpcReduction="0"/>
          </a:bodyPr>
          <a:lstStyle>
            <a:lvl1pPr defTabSz="443484">
              <a:defRPr sz="5820">
                <a:latin typeface="+mj-lt"/>
                <a:ea typeface="+mj-ea"/>
                <a:cs typeface="+mj-cs"/>
                <a:sym typeface="Helvetica"/>
              </a:defRPr>
            </a:lvl1pPr>
          </a:lstStyle>
          <a:p>
            <a:pPr/>
            <a:r>
              <a:t>Lecture 4: Ideas Growth</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0" name="Steady-State and Along the Transition Path"/>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0080"/>
                </a:solidFill>
              </a:defRPr>
            </a:lvl1pPr>
          </a:lstStyle>
          <a:p>
            <a:pPr/>
            <a:r>
              <a:t>Steady-State and Along the Transition Path</a:t>
            </a:r>
          </a:p>
        </p:txBody>
      </p:sp>
      <p:sp>
        <p:nvSpPr>
          <p:cNvPr id="121" name="The fall of an empire:…"/>
          <p:cNvSpPr txBox="1"/>
          <p:nvPr>
            <p:ph type="body" sz="half" idx="4294967295"/>
          </p:nvPr>
        </p:nvSpPr>
        <p:spPr>
          <a:xfrm>
            <a:off x="277663" y="1270000"/>
            <a:ext cx="3612357" cy="5254477"/>
          </a:xfrm>
          <a:prstGeom prst="rect">
            <a:avLst/>
          </a:prstGeom>
        </p:spPr>
        <p:txBody>
          <a:bodyPr>
            <a:normAutofit fontScale="100000" lnSpcReduction="0"/>
          </a:bodyPr>
          <a:lstStyle/>
          <a:p>
            <a:pPr marL="0" indent="0" defTabSz="434340">
              <a:spcBef>
                <a:spcPts val="1100"/>
              </a:spcBef>
              <a:buSzTx/>
              <a:buFontTx/>
              <a:buNone/>
              <a:defRPr sz="2280">
                <a:latin typeface="Times New Roman"/>
                <a:ea typeface="Times New Roman"/>
                <a:cs typeface="Times New Roman"/>
                <a:sym typeface="Times New Roman"/>
              </a:defRPr>
            </a:pPr>
            <a:r>
              <a:rPr b="1"/>
              <a:t>The fall of an empire:</a:t>
            </a:r>
          </a:p>
          <a:p>
            <a:pPr marL="228600" indent="-228600" defTabSz="434340">
              <a:spcBef>
                <a:spcPts val="1100"/>
              </a:spcBef>
              <a:buFontTx/>
              <a:defRPr sz="2280">
                <a:latin typeface="Times New Roman"/>
                <a:ea typeface="Times New Roman"/>
                <a:cs typeface="Times New Roman"/>
                <a:sym typeface="Times New Roman"/>
              </a:defRPr>
            </a:pPr>
            <a:r>
              <a:t>&lt;</a:t>
            </a:r>
            <a:r>
              <a:rPr u="sng">
                <a:solidFill>
                  <a:srgbClr val="0000FF"/>
                </a:solidFill>
                <a:uFill>
                  <a:solidFill>
                    <a:srgbClr val="0000FF"/>
                  </a:solidFill>
                </a:uFill>
                <a:hlinkClick r:id="rId2" invalidUrl="" action="" tgtFrame="" tooltip="" history="1" highlightClick="0" endSnd="0"/>
              </a:rPr>
              <a:t>https://nbviewer.jupyter.org/github/braddelong/LS2019/blob/master/2019-10-14-Ancient_Economies.ipynb</a:t>
            </a:r>
            <a:r>
              <a:t>&gt;</a:t>
            </a:r>
          </a:p>
          <a:p>
            <a:pPr lvl="1" marL="590550" indent="-228600" defTabSz="434340">
              <a:spcBef>
                <a:spcPts val="1100"/>
              </a:spcBef>
              <a:buFontTx/>
              <a:buChar char="•"/>
              <a:defRPr sz="2280">
                <a:latin typeface="Times New Roman"/>
                <a:ea typeface="Times New Roman"/>
                <a:cs typeface="Times New Roman"/>
                <a:sym typeface="Times New Roman"/>
              </a:defRPr>
            </a:pPr>
            <a:r>
              <a:t>A decline in inequality, taste for luxuries, and taste for urban living: Δφ = -0.25</a:t>
            </a:r>
          </a:p>
          <a:p>
            <a:pPr lvl="1" marL="590550" indent="-228600" defTabSz="434340">
              <a:spcBef>
                <a:spcPts val="1100"/>
              </a:spcBef>
              <a:buFontTx/>
              <a:buChar char="•"/>
              <a:defRPr sz="2280">
                <a:latin typeface="Times New Roman"/>
                <a:ea typeface="Times New Roman"/>
                <a:cs typeface="Times New Roman"/>
                <a:sym typeface="Times New Roman"/>
              </a:defRPr>
            </a:pPr>
            <a:r>
              <a:t>A decline in law-and-order that produces a sharp fall in the savings rate: Δs = -0.10</a:t>
            </a:r>
          </a:p>
        </p:txBody>
      </p:sp>
      <p:pic>
        <p:nvPicPr>
          <p:cNvPr id="122" name="Image" descr="Image"/>
          <p:cNvPicPr>
            <a:picLocks noChangeAspect="1"/>
          </p:cNvPicPr>
          <p:nvPr/>
        </p:nvPicPr>
        <p:blipFill>
          <a:blip r:embed="rId3">
            <a:extLst/>
          </a:blip>
          <a:stretch>
            <a:fillRect/>
          </a:stretch>
        </p:blipFill>
        <p:spPr>
          <a:xfrm>
            <a:off x="3933526" y="1270000"/>
            <a:ext cx="4916638" cy="5254477"/>
          </a:xfrm>
          <a:prstGeom prst="rect">
            <a:avLst/>
          </a:prstGeom>
          <a:ln w="12700">
            <a:miter lim="400000"/>
          </a:ln>
        </p:spPr>
      </p:pic>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4" name="Review: Solow Model Basics"/>
          <p:cNvSpPr txBox="1"/>
          <p:nvPr>
            <p:ph type="title" idx="4294967295"/>
          </p:nvPr>
        </p:nvSpPr>
        <p:spPr>
          <a:xfrm>
            <a:off x="277663" y="-1"/>
            <a:ext cx="8572501" cy="1270001"/>
          </a:xfrm>
          <a:prstGeom prst="rect">
            <a:avLst/>
          </a:prstGeom>
        </p:spPr>
        <p:txBody>
          <a:bodyPr>
            <a:normAutofit fontScale="100000" lnSpcReduction="0"/>
          </a:bodyPr>
          <a:lstStyle>
            <a:lvl1pPr defTabSz="370331">
              <a:defRPr sz="4860"/>
            </a:lvl1pPr>
          </a:lstStyle>
          <a:p>
            <a:pPr/>
            <a:r>
              <a:t>Review: Solow Model Basics</a:t>
            </a:r>
          </a:p>
        </p:txBody>
      </p:sp>
      <p:sp>
        <p:nvSpPr>
          <p:cNvPr id="125" name="Lecture Notes: &lt;https://www.bradford-delong.com/2020/01/lecture-notes-the-solow-growth-model-the-history-of-economic-growth-econ-135.html&gt;"/>
          <p:cNvSpPr txBox="1"/>
          <p:nvPr>
            <p:ph type="body" sz="quarter" idx="4294967295"/>
          </p:nvPr>
        </p:nvSpPr>
        <p:spPr>
          <a:xfrm>
            <a:off x="277663" y="1270000"/>
            <a:ext cx="8572501" cy="881739"/>
          </a:xfrm>
          <a:prstGeom prst="rect">
            <a:avLst/>
          </a:prstGeom>
        </p:spPr>
        <p:txBody>
          <a:bodyPr>
            <a:normAutofit fontScale="100000" lnSpcReduction="0"/>
          </a:bodyPr>
          <a:lstStyle/>
          <a:p>
            <a:pPr marL="0" indent="0" defTabSz="306324">
              <a:spcBef>
                <a:spcPts val="800"/>
              </a:spcBef>
              <a:buSzTx/>
              <a:buFontTx/>
              <a:buNone/>
              <a:defRPr b="1" sz="1608">
                <a:latin typeface="Times New Roman"/>
                <a:ea typeface="Times New Roman"/>
                <a:cs typeface="Times New Roman"/>
                <a:sym typeface="Times New Roman"/>
              </a:defRPr>
            </a:pPr>
            <a:r>
              <a:t>Lecture Notes: </a:t>
            </a:r>
            <a:r>
              <a:rPr b="0"/>
              <a:t>&lt;</a:t>
            </a:r>
            <a:r>
              <a:rPr b="0" u="sng">
                <a:solidFill>
                  <a:srgbClr val="0000FF"/>
                </a:solidFill>
                <a:uFill>
                  <a:solidFill>
                    <a:srgbClr val="0000FF"/>
                  </a:solidFill>
                </a:uFill>
                <a:hlinkClick r:id="rId2" invalidUrl="" action="" tgtFrame="" tooltip="" history="1" highlightClick="0" endSnd="0"/>
              </a:rPr>
              <a:t>https://www.bradford-delong.com/2020/01/lecture-notes-the-solow-growth-model-the-history-of-economic-growth-econ-135.html</a:t>
            </a:r>
            <a:r>
              <a:rPr b="0"/>
              <a:t>&gt;</a:t>
            </a:r>
          </a:p>
        </p:txBody>
      </p:sp>
      <p:pic>
        <p:nvPicPr>
          <p:cNvPr id="126" name="Image" descr="Image"/>
          <p:cNvPicPr>
            <a:picLocks noChangeAspect="1"/>
          </p:cNvPicPr>
          <p:nvPr/>
        </p:nvPicPr>
        <p:blipFill>
          <a:blip r:embed="rId3">
            <a:extLst/>
          </a:blip>
          <a:stretch>
            <a:fillRect/>
          </a:stretch>
        </p:blipFill>
        <p:spPr>
          <a:xfrm>
            <a:off x="277663" y="2019029"/>
            <a:ext cx="8305801" cy="825501"/>
          </a:xfrm>
          <a:prstGeom prst="rect">
            <a:avLst/>
          </a:prstGeom>
          <a:ln w="12700">
            <a:miter lim="400000"/>
          </a:ln>
        </p:spPr>
      </p:pic>
      <p:pic>
        <p:nvPicPr>
          <p:cNvPr id="127" name="Image" descr="Image"/>
          <p:cNvPicPr>
            <a:picLocks noChangeAspect="1"/>
          </p:cNvPicPr>
          <p:nvPr/>
        </p:nvPicPr>
        <p:blipFill>
          <a:blip r:embed="rId4">
            <a:extLst/>
          </a:blip>
          <a:stretch>
            <a:fillRect/>
          </a:stretch>
        </p:blipFill>
        <p:spPr>
          <a:xfrm>
            <a:off x="277663" y="3167239"/>
            <a:ext cx="1168401" cy="558801"/>
          </a:xfrm>
          <a:prstGeom prst="rect">
            <a:avLst/>
          </a:prstGeom>
          <a:ln w="12700">
            <a:miter lim="400000"/>
          </a:ln>
        </p:spPr>
      </p:pic>
      <p:pic>
        <p:nvPicPr>
          <p:cNvPr id="128" name="Image" descr="Image"/>
          <p:cNvPicPr>
            <a:picLocks noChangeAspect="1"/>
          </p:cNvPicPr>
          <p:nvPr/>
        </p:nvPicPr>
        <p:blipFill>
          <a:blip r:embed="rId5">
            <a:extLst/>
          </a:blip>
          <a:stretch>
            <a:fillRect/>
          </a:stretch>
        </p:blipFill>
        <p:spPr>
          <a:xfrm>
            <a:off x="2248266" y="3129139"/>
            <a:ext cx="1981201" cy="596901"/>
          </a:xfrm>
          <a:prstGeom prst="rect">
            <a:avLst/>
          </a:prstGeom>
          <a:ln w="12700">
            <a:miter lim="400000"/>
          </a:ln>
        </p:spPr>
      </p:pic>
      <p:pic>
        <p:nvPicPr>
          <p:cNvPr id="129" name="Image" descr="Image"/>
          <p:cNvPicPr>
            <a:picLocks noChangeAspect="1"/>
          </p:cNvPicPr>
          <p:nvPr/>
        </p:nvPicPr>
        <p:blipFill>
          <a:blip r:embed="rId6">
            <a:extLst/>
          </a:blip>
          <a:stretch>
            <a:fillRect/>
          </a:stretch>
        </p:blipFill>
        <p:spPr>
          <a:xfrm>
            <a:off x="5154463" y="3167239"/>
            <a:ext cx="3429001" cy="546101"/>
          </a:xfrm>
          <a:prstGeom prst="rect">
            <a:avLst/>
          </a:prstGeom>
          <a:ln w="12700">
            <a:miter lim="400000"/>
          </a:ln>
        </p:spPr>
      </p:pic>
      <p:pic>
        <p:nvPicPr>
          <p:cNvPr id="130" name="Image" descr="Image"/>
          <p:cNvPicPr>
            <a:picLocks noChangeAspect="1"/>
          </p:cNvPicPr>
          <p:nvPr/>
        </p:nvPicPr>
        <p:blipFill>
          <a:blip r:embed="rId7">
            <a:extLst/>
          </a:blip>
          <a:srcRect l="0" t="0" r="0" b="68242"/>
          <a:stretch>
            <a:fillRect/>
          </a:stretch>
        </p:blipFill>
        <p:spPr>
          <a:xfrm>
            <a:off x="-1189498" y="4010649"/>
            <a:ext cx="5679406" cy="708294"/>
          </a:xfrm>
          <a:prstGeom prst="rect">
            <a:avLst/>
          </a:prstGeom>
          <a:ln w="12700">
            <a:miter lim="400000"/>
          </a:ln>
        </p:spPr>
      </p:pic>
      <p:pic>
        <p:nvPicPr>
          <p:cNvPr id="131" name="Image" descr="Image"/>
          <p:cNvPicPr>
            <a:picLocks noChangeAspect="1"/>
          </p:cNvPicPr>
          <p:nvPr/>
        </p:nvPicPr>
        <p:blipFill>
          <a:blip r:embed="rId7">
            <a:extLst/>
          </a:blip>
          <a:srcRect l="0" t="66300" r="0" b="3416"/>
          <a:stretch>
            <a:fillRect/>
          </a:stretch>
        </p:blipFill>
        <p:spPr>
          <a:xfrm>
            <a:off x="2874565" y="4036049"/>
            <a:ext cx="6269615" cy="745583"/>
          </a:xfrm>
          <a:prstGeom prst="rect">
            <a:avLst/>
          </a:prstGeom>
          <a:ln w="12700">
            <a:miter lim="400000"/>
          </a:ln>
        </p:spPr>
      </p:pic>
      <p:pic>
        <p:nvPicPr>
          <p:cNvPr id="132" name="Image" descr="Image"/>
          <p:cNvPicPr>
            <a:picLocks noChangeAspect="1"/>
          </p:cNvPicPr>
          <p:nvPr/>
        </p:nvPicPr>
        <p:blipFill>
          <a:blip r:embed="rId8">
            <a:extLst/>
          </a:blip>
          <a:srcRect l="0" t="0" r="0" b="79047"/>
          <a:stretch>
            <a:fillRect/>
          </a:stretch>
        </p:blipFill>
        <p:spPr>
          <a:xfrm>
            <a:off x="-2037520" y="5003681"/>
            <a:ext cx="8661401" cy="979219"/>
          </a:xfrm>
          <a:prstGeom prst="rect">
            <a:avLst/>
          </a:prstGeom>
          <a:ln w="12700">
            <a:miter lim="400000"/>
          </a:ln>
        </p:spPr>
      </p:pic>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4" name="Solving the Model"/>
          <p:cNvSpPr txBox="1"/>
          <p:nvPr>
            <p:ph type="title" idx="4294967295"/>
          </p:nvPr>
        </p:nvSpPr>
        <p:spPr>
          <a:xfrm>
            <a:off x="277663" y="-1"/>
            <a:ext cx="8572501" cy="1270001"/>
          </a:xfrm>
          <a:prstGeom prst="rect">
            <a:avLst/>
          </a:prstGeom>
        </p:spPr>
        <p:txBody>
          <a:bodyPr>
            <a:normAutofit fontScale="100000" lnSpcReduction="0"/>
          </a:bodyPr>
          <a:lstStyle>
            <a:lvl1pPr>
              <a:defRPr sz="7200">
                <a:solidFill>
                  <a:srgbClr val="000080"/>
                </a:solidFill>
              </a:defRPr>
            </a:lvl1pPr>
          </a:lstStyle>
          <a:p>
            <a:pPr/>
            <a:r>
              <a:t>Solving the Model</a:t>
            </a:r>
          </a:p>
        </p:txBody>
      </p:sp>
      <p:pic>
        <p:nvPicPr>
          <p:cNvPr id="135" name="Image" descr="Image"/>
          <p:cNvPicPr>
            <a:picLocks noChangeAspect="1"/>
          </p:cNvPicPr>
          <p:nvPr/>
        </p:nvPicPr>
        <p:blipFill>
          <a:blip r:embed="rId2">
            <a:extLst/>
          </a:blip>
          <a:stretch>
            <a:fillRect/>
          </a:stretch>
        </p:blipFill>
        <p:spPr>
          <a:xfrm>
            <a:off x="137963" y="1270000"/>
            <a:ext cx="8712201" cy="4241800"/>
          </a:xfrm>
          <a:prstGeom prst="rect">
            <a:avLst/>
          </a:prstGeom>
          <a:ln w="12700">
            <a:miter lim="400000"/>
          </a:ln>
        </p:spPr>
      </p:pic>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7" name="Along the Balanced-Growth Path"/>
          <p:cNvSpPr txBox="1"/>
          <p:nvPr>
            <p:ph type="title" idx="4294967295"/>
          </p:nvPr>
        </p:nvSpPr>
        <p:spPr>
          <a:xfrm>
            <a:off x="277663" y="-1"/>
            <a:ext cx="8572501" cy="1270001"/>
          </a:xfrm>
          <a:prstGeom prst="rect">
            <a:avLst/>
          </a:prstGeom>
        </p:spPr>
        <p:txBody>
          <a:bodyPr>
            <a:normAutofit fontScale="100000" lnSpcReduction="0"/>
          </a:bodyPr>
          <a:lstStyle>
            <a:lvl1pPr defTabSz="324611">
              <a:defRPr sz="4260">
                <a:solidFill>
                  <a:srgbClr val="000080"/>
                </a:solidFill>
              </a:defRPr>
            </a:lvl1pPr>
          </a:lstStyle>
          <a:p>
            <a:pPr/>
            <a:r>
              <a:t>Along the Balanced-Growth Path</a:t>
            </a:r>
          </a:p>
        </p:txBody>
      </p:sp>
      <p:sp>
        <p:nvSpPr>
          <p:cNvPr id="138" name="Everything except κ—which is constant—grows at a constant proportional rate: either n, or g, or n+g;…"/>
          <p:cNvSpPr txBox="1"/>
          <p:nvPr>
            <p:ph type="body" sz="half" idx="4294967295"/>
          </p:nvPr>
        </p:nvSpPr>
        <p:spPr>
          <a:xfrm>
            <a:off x="277663" y="1270000"/>
            <a:ext cx="8572501" cy="2292499"/>
          </a:xfrm>
          <a:prstGeom prst="rect">
            <a:avLst/>
          </a:prstGeom>
        </p:spPr>
        <p:txBody>
          <a:bodyPr>
            <a:normAutofit fontScale="100000" lnSpcReduction="0"/>
          </a:bodyPr>
          <a:lstStyle/>
          <a:p>
            <a:pPr marL="0" indent="0">
              <a:spcBef>
                <a:spcPts val="1200"/>
              </a:spcBef>
              <a:buSzTx/>
              <a:buFontTx/>
              <a:buNone/>
              <a:defRPr b="1" sz="2400">
                <a:latin typeface="Times New Roman"/>
                <a:ea typeface="Times New Roman"/>
                <a:cs typeface="Times New Roman"/>
                <a:sym typeface="Times New Roman"/>
              </a:defRPr>
            </a:pPr>
            <a:r>
              <a:t>Everything except κ—which is constant—grows at a constant proportional rate: either n, or g, or n+g;</a:t>
            </a:r>
          </a:p>
          <a:p>
            <a:pPr marL="240631" indent="-240631">
              <a:spcBef>
                <a:spcPts val="1200"/>
              </a:spcBef>
              <a:buFontTx/>
              <a:defRPr sz="2400">
                <a:latin typeface="Times New Roman"/>
                <a:ea typeface="Times New Roman"/>
                <a:cs typeface="Times New Roman"/>
                <a:sym typeface="Times New Roman"/>
              </a:defRPr>
            </a:pPr>
            <a:r>
              <a:t>Labor force L grows at n</a:t>
            </a:r>
          </a:p>
          <a:p>
            <a:pPr marL="240631" indent="-240631">
              <a:spcBef>
                <a:spcPts val="1200"/>
              </a:spcBef>
              <a:buFontTx/>
              <a:defRPr sz="2400">
                <a:latin typeface="Times New Roman"/>
                <a:ea typeface="Times New Roman"/>
                <a:cs typeface="Times New Roman"/>
                <a:sym typeface="Times New Roman"/>
              </a:defRPr>
            </a:pPr>
            <a:r>
              <a:t>Income per worker y and the efficiency of labor E grow at g</a:t>
            </a:r>
          </a:p>
          <a:p>
            <a:pPr marL="240631" indent="-240631">
              <a:spcBef>
                <a:spcPts val="1200"/>
              </a:spcBef>
              <a:buFontTx/>
              <a:defRPr sz="2400">
                <a:latin typeface="Times New Roman"/>
                <a:ea typeface="Times New Roman"/>
                <a:cs typeface="Times New Roman"/>
                <a:sym typeface="Times New Roman"/>
              </a:defRPr>
            </a:pPr>
            <a:r>
              <a:t>Total income Y and the capital stock K grow at n+g</a:t>
            </a:r>
          </a:p>
        </p:txBody>
      </p:sp>
      <p:pic>
        <p:nvPicPr>
          <p:cNvPr id="139" name="Image" descr="Image"/>
          <p:cNvPicPr>
            <a:picLocks noChangeAspect="1"/>
          </p:cNvPicPr>
          <p:nvPr/>
        </p:nvPicPr>
        <p:blipFill>
          <a:blip r:embed="rId2">
            <a:extLst/>
          </a:blip>
          <a:stretch>
            <a:fillRect/>
          </a:stretch>
        </p:blipFill>
        <p:spPr>
          <a:xfrm>
            <a:off x="865672" y="3650734"/>
            <a:ext cx="7175501" cy="2832101"/>
          </a:xfrm>
          <a:prstGeom prst="rect">
            <a:avLst/>
          </a:prstGeom>
          <a:ln w="12700">
            <a:miter lim="400000"/>
          </a:ln>
        </p:spPr>
      </p:pic>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1" name="Big Ideas: Lecture 4: Idea Stock Growth"/>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lvl1pPr>
          </a:lstStyle>
          <a:p>
            <a:pPr/>
            <a:r>
              <a:t>Big Ideas: Lecture 4: Idea Stock Growth</a:t>
            </a:r>
          </a:p>
        </p:txBody>
      </p:sp>
      <p:sp>
        <p:nvSpPr>
          <p:cNvPr id="142" name="Takeaways from this lecture:…"/>
          <p:cNvSpPr txBox="1"/>
          <p:nvPr>
            <p:ph type="body" idx="4294967295"/>
          </p:nvPr>
        </p:nvSpPr>
        <p:spPr>
          <a:xfrm>
            <a:off x="277663" y="1269999"/>
            <a:ext cx="8572501" cy="5310442"/>
          </a:xfrm>
          <a:prstGeom prst="rect">
            <a:avLst/>
          </a:prstGeom>
        </p:spPr>
        <p:txBody>
          <a:bodyPr>
            <a:normAutofit fontScale="100000" lnSpcReduction="0"/>
          </a:bodyPr>
          <a:lstStyle/>
          <a:p>
            <a:pPr marL="0" indent="0" defTabSz="333756">
              <a:spcBef>
                <a:spcPts val="800"/>
              </a:spcBef>
              <a:buSzTx/>
              <a:buFontTx/>
              <a:buNone/>
              <a:defRPr sz="1752">
                <a:latin typeface="Times New Roman"/>
                <a:ea typeface="Times New Roman"/>
                <a:cs typeface="Times New Roman"/>
                <a:sym typeface="Times New Roman"/>
              </a:defRPr>
            </a:pPr>
            <a:r>
              <a:rPr b="1"/>
              <a:t>Takeaways from this lecture:</a:t>
            </a:r>
          </a:p>
          <a:p>
            <a:pPr marL="175661" indent="-175661" defTabSz="333756">
              <a:spcBef>
                <a:spcPts val="800"/>
              </a:spcBef>
              <a:buFontTx/>
              <a:defRPr sz="1752">
                <a:latin typeface="Times New Roman"/>
                <a:ea typeface="Times New Roman"/>
                <a:cs typeface="Times New Roman"/>
                <a:sym typeface="Times New Roman"/>
              </a:defRPr>
            </a:pPr>
            <a:r>
              <a:t>People were ingenious and inventive back before 1500, yet standards of living did not increase</a:t>
            </a:r>
          </a:p>
          <a:p>
            <a:pPr marL="175661" indent="-175661" defTabSz="333756">
              <a:spcBef>
                <a:spcPts val="800"/>
              </a:spcBef>
              <a:buFontTx/>
              <a:defRPr sz="1752">
                <a:latin typeface="Times New Roman"/>
                <a:ea typeface="Times New Roman"/>
                <a:cs typeface="Times New Roman"/>
                <a:sym typeface="Times New Roman"/>
              </a:defRPr>
            </a:pPr>
            <a:r>
              <a:t>Populations, however, did: slowly</a:t>
            </a:r>
          </a:p>
          <a:p>
            <a:pPr marL="175661" indent="-175661" defTabSz="333756">
              <a:spcBef>
                <a:spcPts val="800"/>
              </a:spcBef>
              <a:buFontTx/>
              <a:defRPr sz="1752">
                <a:latin typeface="Times New Roman"/>
                <a:ea typeface="Times New Roman"/>
                <a:cs typeface="Times New Roman"/>
                <a:sym typeface="Times New Roman"/>
              </a:defRPr>
            </a:pPr>
            <a:r>
              <a:t>THEN WE GET AN EXPLOSION</a:t>
            </a:r>
          </a:p>
          <a:p>
            <a:pPr lvl="1" marL="453791" indent="-175661" defTabSz="333756">
              <a:spcBef>
                <a:spcPts val="800"/>
              </a:spcBef>
              <a:buFontTx/>
              <a:buChar char="•"/>
              <a:defRPr sz="1752">
                <a:latin typeface="Times New Roman"/>
                <a:ea typeface="Times New Roman"/>
                <a:cs typeface="Times New Roman"/>
                <a:sym typeface="Times New Roman"/>
              </a:defRPr>
            </a:pPr>
            <a:r>
              <a:t>Two heads are better than one. Does not quite work…</a:t>
            </a:r>
          </a:p>
          <a:p>
            <a:pPr lvl="2" marL="731921" indent="-175661" defTabSz="333756">
              <a:spcBef>
                <a:spcPts val="800"/>
              </a:spcBef>
              <a:buFontTx/>
              <a:defRPr sz="1752">
                <a:latin typeface="Times New Roman"/>
                <a:ea typeface="Times New Roman"/>
                <a:cs typeface="Times New Roman"/>
                <a:sym typeface="Times New Roman"/>
              </a:defRPr>
            </a:pPr>
            <a:r>
              <a:t>Explosion too soon…</a:t>
            </a:r>
          </a:p>
          <a:p>
            <a:pPr lvl="2" marL="731921" indent="-175661" defTabSz="333756">
              <a:spcBef>
                <a:spcPts val="800"/>
              </a:spcBef>
              <a:buFontTx/>
              <a:defRPr sz="1752">
                <a:latin typeface="Times New Roman"/>
                <a:ea typeface="Times New Roman"/>
                <a:cs typeface="Times New Roman"/>
                <a:sym typeface="Times New Roman"/>
              </a:defRPr>
            </a:pPr>
            <a:r>
              <a:t>Even with research stepping on its toes…</a:t>
            </a:r>
          </a:p>
          <a:p>
            <a:pPr lvl="2" marL="731921" indent="-175661" defTabSz="333756">
              <a:spcBef>
                <a:spcPts val="800"/>
              </a:spcBef>
              <a:buFontTx/>
              <a:defRPr sz="1752">
                <a:latin typeface="Times New Roman"/>
                <a:ea typeface="Times New Roman"/>
                <a:cs typeface="Times New Roman"/>
                <a:sym typeface="Times New Roman"/>
              </a:defRPr>
            </a:pPr>
            <a:r>
              <a:t>And writing, cities, printing, &amp;c. should have boosted research…</a:t>
            </a:r>
          </a:p>
          <a:p>
            <a:pPr lvl="1" marL="453791" indent="-175661" defTabSz="333756">
              <a:spcBef>
                <a:spcPts val="800"/>
              </a:spcBef>
              <a:buFontTx/>
              <a:buChar char="•"/>
              <a:defRPr sz="1752">
                <a:latin typeface="Times New Roman"/>
                <a:ea typeface="Times New Roman"/>
                <a:cs typeface="Times New Roman"/>
                <a:sym typeface="Times New Roman"/>
              </a:defRPr>
            </a:pPr>
            <a:r>
              <a:t>Picking the low-hanging fruit?</a:t>
            </a:r>
          </a:p>
          <a:p>
            <a:pPr marL="175661" indent="-175661" defTabSz="333756">
              <a:spcBef>
                <a:spcPts val="800"/>
              </a:spcBef>
              <a:buFontTx/>
              <a:defRPr sz="1752">
                <a:latin typeface="Times New Roman"/>
                <a:ea typeface="Times New Roman"/>
                <a:cs typeface="Times New Roman"/>
                <a:sym typeface="Times New Roman"/>
              </a:defRPr>
            </a:pPr>
            <a:r>
              <a:t>Agrarian age: h* = 0.035%/year; n</a:t>
            </a:r>
            <a:r>
              <a:rPr baseline="-5999"/>
              <a:t>stem</a:t>
            </a:r>
            <a:r>
              <a:t> = 0.07%/year; 𝜆/(1−𝜙) = 1/2</a:t>
            </a:r>
          </a:p>
          <a:p>
            <a:pPr marL="175661" indent="-175661" defTabSz="333756">
              <a:spcBef>
                <a:spcPts val="800"/>
              </a:spcBef>
              <a:buFontTx/>
              <a:defRPr sz="1752">
                <a:latin typeface="Times New Roman"/>
                <a:ea typeface="Times New Roman"/>
                <a:cs typeface="Times New Roman"/>
                <a:sym typeface="Times New Roman"/>
              </a:defRPr>
            </a:pPr>
            <a:r>
              <a:t>MEG age: h* = 2%/year; n</a:t>
            </a:r>
            <a:r>
              <a:rPr baseline="-5999"/>
              <a:t>stem</a:t>
            </a:r>
            <a:r>
              <a:t> = 6%/year; 𝜆/(1−𝜙) = 1/3</a:t>
            </a:r>
          </a:p>
          <a:p>
            <a:pPr marL="175661" indent="-175661" defTabSz="333756">
              <a:spcBef>
                <a:spcPts val="800"/>
              </a:spcBef>
              <a:buFontTx/>
              <a:defRPr sz="1752">
                <a:latin typeface="Times New Roman"/>
                <a:ea typeface="Times New Roman"/>
                <a:cs typeface="Times New Roman"/>
                <a:sym typeface="Times New Roman"/>
              </a:defRPr>
            </a:pPr>
            <a:r>
              <a:t>What causes the increase in stem?</a:t>
            </a:r>
          </a:p>
          <a:p>
            <a:pPr marL="175661" indent="-175661" defTabSz="333756">
              <a:spcBef>
                <a:spcPts val="800"/>
              </a:spcBef>
              <a:buFontTx/>
              <a:defRPr sz="1752">
                <a:latin typeface="Times New Roman"/>
                <a:ea typeface="Times New Roman"/>
                <a:cs typeface="Times New Roman"/>
                <a:sym typeface="Times New Roman"/>
              </a:defRPr>
            </a:pPr>
            <a:r>
              <a:t>What institutions make it profitable for n</a:t>
            </a:r>
            <a:r>
              <a:rPr baseline="-5999"/>
              <a:t>stem</a:t>
            </a:r>
            <a:r>
              <a:t> to grow faster?</a:t>
            </a:r>
          </a:p>
        </p:txBody>
      </p:sp>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4" name="Catch Our Breath…"/>
          <p:cNvSpPr txBox="1"/>
          <p:nvPr>
            <p:ph type="title"/>
          </p:nvPr>
        </p:nvSpPr>
        <p:spPr>
          <a:xfrm>
            <a:off x="276457" y="-1"/>
            <a:ext cx="8572501" cy="1270001"/>
          </a:xfrm>
          <a:prstGeom prst="rect">
            <a:avLst/>
          </a:prstGeom>
        </p:spPr>
        <p:txBody>
          <a:bodyPr/>
          <a:lstStyle/>
          <a:p>
            <a:pPr/>
            <a:r>
              <a:t>Catch Our Breath…</a:t>
            </a:r>
          </a:p>
        </p:txBody>
      </p:sp>
      <p:sp>
        <p:nvSpPr>
          <p:cNvPr id="145" name="Ask a couple of questions?…"/>
          <p:cNvSpPr txBox="1"/>
          <p:nvPr>
            <p:ph type="body" sz="half" idx="1"/>
          </p:nvPr>
        </p:nvSpPr>
        <p:spPr>
          <a:xfrm>
            <a:off x="276457" y="1270000"/>
            <a:ext cx="3810001" cy="4762500"/>
          </a:xfrm>
          <a:prstGeom prst="rect">
            <a:avLst/>
          </a:prstGeom>
        </p:spPr>
        <p:txBody>
          <a:bodyPr anchor="t"/>
          <a:lstStyle/>
          <a:p>
            <a:pPr>
              <a:spcBef>
                <a:spcPts val="1200"/>
              </a:spcBef>
            </a:pPr>
            <a:r>
              <a:t>Ask a couple of questions? </a:t>
            </a:r>
          </a:p>
          <a:p>
            <a:pPr>
              <a:spcBef>
                <a:spcPts val="1200"/>
              </a:spcBef>
            </a:pPr>
            <a:r>
              <a:t>Make a couple of comments?</a:t>
            </a:r>
          </a:p>
          <a:p>
            <a:pPr>
              <a:spcBef>
                <a:spcPts val="1200"/>
              </a:spcBef>
            </a:pPr>
            <a:r>
              <a:t>Any more readings to recommend?</a:t>
            </a:r>
          </a:p>
        </p:txBody>
      </p:sp>
      <p:pic>
        <p:nvPicPr>
          <p:cNvPr id="146" name="Image" descr="Image"/>
          <p:cNvPicPr>
            <a:picLocks noChangeAspect="1"/>
          </p:cNvPicPr>
          <p:nvPr/>
        </p:nvPicPr>
        <p:blipFill>
          <a:blip r:embed="rId2">
            <a:extLst/>
          </a:blip>
          <a:stretch>
            <a:fillRect/>
          </a:stretch>
        </p:blipFill>
        <p:spPr>
          <a:xfrm>
            <a:off x="4086457" y="1270000"/>
            <a:ext cx="4762501" cy="4762500"/>
          </a:xfrm>
          <a:prstGeom prst="rect">
            <a:avLst/>
          </a:prstGeom>
          <a:ln w="3175">
            <a:miter lim="400000"/>
          </a:ln>
        </p:spPr>
      </p:pic>
      <p:sp>
        <p:nvSpPr>
          <p:cNvPr id="147" name="Rectangle"/>
          <p:cNvSpPr txBox="1"/>
          <p:nvPr/>
        </p:nvSpPr>
        <p:spPr>
          <a:xfrm>
            <a:off x="276457" y="6032500"/>
            <a:ext cx="8572501" cy="635000"/>
          </a:xfrm>
          <a:prstGeom prst="rect">
            <a:avLst/>
          </a:prstGeom>
          <a:ln w="12700">
            <a:miter lim="400000"/>
          </a:ln>
        </p:spPr>
        <p:txBody>
          <a:bodyPr lIns="35718" tIns="35718" rIns="35718" bIns="35718" anchor="b">
            <a:normAutofit fontScale="100000" lnSpcReduction="0"/>
          </a:bodyPr>
          <a:lstStyle/>
          <a:p>
            <a:pPr algn="ctr">
              <a:spcBef>
                <a:spcPts val="1200"/>
              </a:spcBef>
              <a:defRPr sz="1600"/>
            </a:pPr>
          </a:p>
        </p:txBody>
      </p:sp>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9" name="Review: One Table: Average Global Numbers"/>
          <p:cNvSpPr txBox="1"/>
          <p:nvPr>
            <p:ph type="title" idx="4294967295"/>
          </p:nvPr>
        </p:nvSpPr>
        <p:spPr>
          <a:xfrm>
            <a:off x="277663" y="-1"/>
            <a:ext cx="8572501" cy="1270001"/>
          </a:xfrm>
          <a:prstGeom prst="rect">
            <a:avLst/>
          </a:prstGeom>
        </p:spPr>
        <p:txBody>
          <a:bodyPr>
            <a:normAutofit fontScale="100000" lnSpcReduction="0"/>
          </a:bodyPr>
          <a:lstStyle>
            <a:lvl1pPr defTabSz="242315">
              <a:defRPr sz="3815"/>
            </a:lvl1pPr>
          </a:lstStyle>
          <a:p>
            <a:pPr/>
            <a:r>
              <a:t>Review: One Table: Average Global Numbers</a:t>
            </a:r>
          </a:p>
        </p:txBody>
      </p:sp>
      <p:pic>
        <p:nvPicPr>
          <p:cNvPr id="150" name="Image" descr="Image"/>
          <p:cNvPicPr>
            <a:picLocks noChangeAspect="0"/>
          </p:cNvPicPr>
          <p:nvPr/>
        </p:nvPicPr>
        <p:blipFill>
          <a:blip r:embed="rId2">
            <a:extLst/>
          </a:blip>
          <a:stretch>
            <a:fillRect/>
          </a:stretch>
        </p:blipFill>
        <p:spPr>
          <a:xfrm>
            <a:off x="277663" y="1270000"/>
            <a:ext cx="8572345" cy="4743366"/>
          </a:xfrm>
          <a:prstGeom prst="rect">
            <a:avLst/>
          </a:prstGeom>
          <a:ln w="12700">
            <a:miter lim="400000"/>
          </a:ln>
        </p:spPr>
      </p:pic>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2" name="Questions"/>
          <p:cNvSpPr txBox="1"/>
          <p:nvPr>
            <p:ph type="title" idx="4294967295"/>
          </p:nvPr>
        </p:nvSpPr>
        <p:spPr>
          <a:xfrm>
            <a:off x="277663" y="-1"/>
            <a:ext cx="8572501" cy="1270001"/>
          </a:xfrm>
          <a:prstGeom prst="rect">
            <a:avLst/>
          </a:prstGeom>
        </p:spPr>
        <p:txBody>
          <a:bodyPr>
            <a:normAutofit fontScale="100000" lnSpcReduction="0"/>
          </a:bodyPr>
          <a:lstStyle>
            <a:lvl1pPr>
              <a:defRPr sz="6000">
                <a:solidFill>
                  <a:srgbClr val="000080"/>
                </a:solidFill>
              </a:defRPr>
            </a:lvl1pPr>
          </a:lstStyle>
          <a:p>
            <a:pPr/>
            <a:r>
              <a:t>Questions</a:t>
            </a:r>
          </a:p>
        </p:txBody>
      </p:sp>
      <p:sp>
        <p:nvSpPr>
          <p:cNvPr id="153" name="What assumption that Aristotle made—perhaps (probably?) without thinking about it, because it seemed most obvious to him—struck you as the most wrong or repugnant or weird?…"/>
          <p:cNvSpPr txBox="1"/>
          <p:nvPr>
            <p:ph type="body" idx="4294967295"/>
          </p:nvPr>
        </p:nvSpPr>
        <p:spPr>
          <a:xfrm>
            <a:off x="277663" y="1270000"/>
            <a:ext cx="5207001" cy="5217160"/>
          </a:xfrm>
          <a:prstGeom prst="rect">
            <a:avLst/>
          </a:prstGeom>
        </p:spPr>
        <p:txBody>
          <a:bodyPr>
            <a:normAutofit fontScale="100000" lnSpcReduction="0"/>
          </a:bodyPr>
          <a:lstStyle/>
          <a:p>
            <a:pPr marL="208547" indent="-208547" defTabSz="297179">
              <a:buFontTx/>
              <a:buAutoNum type="arabicPeriod" startAt="1"/>
              <a:defRPr sz="1495">
                <a:latin typeface="Times New Roman"/>
                <a:ea typeface="Times New Roman"/>
                <a:cs typeface="Times New Roman"/>
                <a:sym typeface="Times New Roman"/>
              </a:defRPr>
            </a:pPr>
            <a:r>
              <a:t>What assumption that Aristotle made—perhaps (probably?) without thinking about it, because it seemed most obvious to him—struck you as the most wrong or repugnant or weird?</a:t>
            </a:r>
          </a:p>
          <a:p>
            <a:pPr marL="208547" indent="-208547" defTabSz="297179">
              <a:buFontTx/>
              <a:buAutoNum type="arabicPeriod" startAt="1"/>
              <a:defRPr sz="1495">
                <a:latin typeface="Times New Roman"/>
                <a:ea typeface="Times New Roman"/>
                <a:cs typeface="Times New Roman"/>
                <a:sym typeface="Times New Roman"/>
              </a:defRPr>
            </a:pPr>
            <a:r>
              <a:t>What role do the “statues of Daedalus, [and] the tripods [robotic catering vessels] of Hephaestus” play in Aristotle’s argument about how the economy of his age is, must be, and should be structured? </a:t>
            </a:r>
          </a:p>
          <a:p>
            <a:pPr marL="208547" indent="-208547" defTabSz="297179">
              <a:buFontTx/>
              <a:buAutoNum type="arabicPeriod" startAt="1"/>
              <a:defRPr sz="1495">
                <a:latin typeface="Times New Roman"/>
                <a:ea typeface="Times New Roman"/>
                <a:cs typeface="Times New Roman"/>
                <a:sym typeface="Times New Roman"/>
              </a:defRPr>
            </a:pPr>
            <a:r>
              <a:t>What role does Aristotle’s claim that “Of the art of acquisition [ktêtike] then there is one kind which by nature is a part of the management of a household…. There is another… commonly and rightly called an art of wealth-getting [chrêmatistikê]… [with] the notion that riches and property have no limit…” play in his argument? </a:t>
            </a:r>
          </a:p>
          <a:p>
            <a:pPr marL="208547" indent="-208547" defTabSz="297179">
              <a:buFontTx/>
              <a:buAutoNum type="arabicPeriod" startAt="1"/>
              <a:defRPr sz="1495">
                <a:latin typeface="Times New Roman"/>
                <a:ea typeface="Times New Roman"/>
                <a:cs typeface="Times New Roman"/>
                <a:sym typeface="Times New Roman"/>
              </a:defRPr>
            </a:pPr>
            <a:r>
              <a:t>Did you find any advice—even indirect and oblique advice—from Aristotle in this passage about what the economic policy of a city-state should be? If so, what was it? If not, why do you think he fails to offer advice here (he offers lots of advice as to the organization and policies of city-states later on in the book)?</a:t>
            </a:r>
          </a:p>
          <a:p>
            <a:pPr marL="208547" indent="-208547" defTabSz="297179">
              <a:buFontTx/>
              <a:buAutoNum type="arabicPeriod" startAt="1"/>
              <a:defRPr sz="1495">
                <a:latin typeface="Times New Roman"/>
                <a:ea typeface="Times New Roman"/>
                <a:cs typeface="Times New Roman"/>
                <a:sym typeface="Times New Roman"/>
              </a:defRPr>
            </a:pPr>
            <a:r>
              <a:t>What does Aristotle say are the four tasks of the Greek man in managing his household? Why these four?</a:t>
            </a:r>
          </a:p>
          <a:p>
            <a:pPr marL="208547" indent="-208547" defTabSz="297179">
              <a:buFontTx/>
              <a:buAutoNum type="arabicPeriod" startAt="1"/>
              <a:defRPr sz="1495">
                <a:latin typeface="Times New Roman"/>
                <a:ea typeface="Times New Roman"/>
                <a:cs typeface="Times New Roman"/>
                <a:sym typeface="Times New Roman"/>
              </a:defRPr>
            </a:pPr>
            <a:r>
              <a:t>What are these four in rank order of importance</a:t>
            </a:r>
          </a:p>
        </p:txBody>
      </p:sp>
      <p:sp>
        <p:nvSpPr>
          <p:cNvPr id="154" name="J. Bradford DeLong brad.delong@gmail.com 2020-01-06"/>
          <p:cNvSpPr txBox="1"/>
          <p:nvPr/>
        </p:nvSpPr>
        <p:spPr>
          <a:xfrm>
            <a:off x="0" y="6487159"/>
            <a:ext cx="5297870"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J. Bradford DeLong </a:t>
            </a:r>
            <a:r>
              <a:rPr u="sng">
                <a:solidFill>
                  <a:srgbClr val="0000FF"/>
                </a:solidFill>
                <a:uFill>
                  <a:solidFill>
                    <a:srgbClr val="0000FF"/>
                  </a:solidFill>
                </a:uFill>
                <a:hlinkClick r:id="rId2" invalidUrl="" action="" tgtFrame="" tooltip="" history="1" highlightClick="0" endSnd="0"/>
              </a:rPr>
              <a:t>brad.delong@gmail.com</a:t>
            </a:r>
            <a:r>
              <a:t> 2020-01-06</a:t>
            </a:r>
          </a:p>
        </p:txBody>
      </p:sp>
      <p:sp>
        <p:nvSpPr>
          <p:cNvPr id="155" name="Classical Athenian 4-drachma silver coin…"/>
          <p:cNvSpPr txBox="1"/>
          <p:nvPr/>
        </p:nvSpPr>
        <p:spPr>
          <a:xfrm>
            <a:off x="5484663" y="3397646"/>
            <a:ext cx="3365501" cy="1456338"/>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algn="ctr" defTabSz="242315">
              <a:defRPr b="1" sz="1271">
                <a:latin typeface="Times New Roman"/>
                <a:ea typeface="Times New Roman"/>
                <a:cs typeface="Times New Roman"/>
                <a:sym typeface="Times New Roman"/>
              </a:defRPr>
            </a:pPr>
            <a:r>
              <a:t>Classical Athenian 4-drachma silver coin</a:t>
            </a:r>
          </a:p>
          <a:p>
            <a:pPr algn="ctr" defTabSz="242315">
              <a:defRPr sz="1271">
                <a:latin typeface="Times New Roman"/>
                <a:ea typeface="Times New Roman"/>
                <a:cs typeface="Times New Roman"/>
                <a:sym typeface="Times New Roman"/>
              </a:defRPr>
            </a:pPr>
            <a:r>
              <a:t>The “owl”, with the head of the goddess Athene on the front and her familiar bird of wisdom on the back, of the type that Aristotle (or his slaves) would have carried on their person. Weighs 3/5 of an ounce. The Athenian navy paid its oarsmen one drachma a day.</a:t>
            </a:r>
          </a:p>
        </p:txBody>
      </p:sp>
      <p:pic>
        <p:nvPicPr>
          <p:cNvPr id="156" name="Image" descr="Image"/>
          <p:cNvPicPr>
            <a:picLocks noChangeAspect="1"/>
          </p:cNvPicPr>
          <p:nvPr/>
        </p:nvPicPr>
        <p:blipFill>
          <a:blip r:embed="rId3">
            <a:extLst/>
          </a:blip>
          <a:stretch>
            <a:fillRect/>
          </a:stretch>
        </p:blipFill>
        <p:spPr>
          <a:xfrm>
            <a:off x="5484663" y="1230125"/>
            <a:ext cx="3365501" cy="1921250"/>
          </a:xfrm>
          <a:prstGeom prst="rect">
            <a:avLst/>
          </a:prstGeom>
          <a:ln w="12700">
            <a:miter lim="400000"/>
          </a:ln>
        </p:spPr>
      </p:pic>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8" name="One Figure: A Great Divergence"/>
          <p:cNvSpPr txBox="1"/>
          <p:nvPr>
            <p:ph type="title" idx="4294967295"/>
          </p:nvPr>
        </p:nvSpPr>
        <p:spPr>
          <a:xfrm>
            <a:off x="277663" y="-1"/>
            <a:ext cx="8572501" cy="1270001"/>
          </a:xfrm>
          <a:prstGeom prst="rect">
            <a:avLst/>
          </a:prstGeom>
        </p:spPr>
        <p:txBody>
          <a:bodyPr>
            <a:normAutofit fontScale="100000" lnSpcReduction="0"/>
          </a:bodyPr>
          <a:lstStyle>
            <a:lvl1pPr defTabSz="333756">
              <a:defRPr sz="4380"/>
            </a:lvl1pPr>
          </a:lstStyle>
          <a:p>
            <a:pPr/>
            <a:r>
              <a:t>One Figure: A Great Divergence</a:t>
            </a:r>
          </a:p>
        </p:txBody>
      </p:sp>
      <p:sp>
        <p:nvSpPr>
          <p:cNvPr id="159" name="From 1800 to 2018:…"/>
          <p:cNvSpPr txBox="1"/>
          <p:nvPr>
            <p:ph type="body" sz="quarter" idx="4294967295"/>
          </p:nvPr>
        </p:nvSpPr>
        <p:spPr>
          <a:xfrm>
            <a:off x="277663" y="1270000"/>
            <a:ext cx="2150352" cy="5300222"/>
          </a:xfrm>
          <a:prstGeom prst="rect">
            <a:avLst/>
          </a:prstGeom>
        </p:spPr>
        <p:txBody>
          <a:bodyPr>
            <a:normAutofit fontScale="100000" lnSpcReduction="0"/>
          </a:bodyPr>
          <a:lstStyle/>
          <a:p>
            <a:pPr marL="0" indent="0" defTabSz="379475">
              <a:spcBef>
                <a:spcPts val="900"/>
              </a:spcBef>
              <a:buSzTx/>
              <a:buFontTx/>
              <a:buNone/>
              <a:defRPr sz="1992">
                <a:latin typeface="Times New Roman"/>
                <a:ea typeface="Times New Roman"/>
                <a:cs typeface="Times New Roman"/>
                <a:sym typeface="Times New Roman"/>
              </a:defRPr>
            </a:pPr>
            <a:r>
              <a:rPr b="1">
                <a:latin typeface="+mj-lt"/>
                <a:ea typeface="+mj-ea"/>
                <a:cs typeface="+mj-cs"/>
                <a:sym typeface="Helvetica"/>
              </a:rPr>
              <a:t>From 1800 to 2018:</a:t>
            </a:r>
          </a:p>
          <a:p>
            <a:pPr marL="199724" indent="-199724" defTabSz="379475">
              <a:spcBef>
                <a:spcPts val="900"/>
              </a:spcBef>
              <a:buFontTx/>
              <a:defRPr sz="1992">
                <a:latin typeface="Times New Roman"/>
                <a:ea typeface="Times New Roman"/>
                <a:cs typeface="Times New Roman"/>
                <a:sym typeface="Times New Roman"/>
              </a:defRPr>
            </a:pPr>
            <a:r>
              <a:t>The dots start with a 3-1 spread in incomes and a 10-year spread in life expectancy.</a:t>
            </a:r>
          </a:p>
          <a:p>
            <a:pPr marL="199724" indent="-199724" defTabSz="379475">
              <a:spcBef>
                <a:spcPts val="900"/>
              </a:spcBef>
              <a:buFontTx/>
              <a:defRPr sz="1992">
                <a:latin typeface="Times New Roman"/>
                <a:ea typeface="Times New Roman"/>
                <a:cs typeface="Times New Roman"/>
                <a:sym typeface="Times New Roman"/>
              </a:defRPr>
            </a:pPr>
            <a:r>
              <a:t>All the arrows go up.</a:t>
            </a:r>
          </a:p>
          <a:p>
            <a:pPr marL="199724" indent="-199724" defTabSz="379475">
              <a:spcBef>
                <a:spcPts val="900"/>
              </a:spcBef>
              <a:buFontTx/>
              <a:defRPr sz="1992">
                <a:latin typeface="Times New Roman"/>
                <a:ea typeface="Times New Roman"/>
                <a:cs typeface="Times New Roman"/>
                <a:sym typeface="Times New Roman"/>
              </a:defRPr>
            </a:pPr>
            <a:r>
              <a:t>Some arrows—mostly those already to the right—go right fast.</a:t>
            </a:r>
          </a:p>
          <a:p>
            <a:pPr marL="199724" indent="-199724" defTabSz="379475">
              <a:spcBef>
                <a:spcPts val="900"/>
              </a:spcBef>
              <a:buFontTx/>
              <a:defRPr sz="1992">
                <a:latin typeface="Times New Roman"/>
                <a:ea typeface="Times New Roman"/>
                <a:cs typeface="Times New Roman"/>
                <a:sym typeface="Times New Roman"/>
              </a:defRPr>
            </a:pPr>
            <a:r>
              <a:t>Other arrows go right slowly.</a:t>
            </a:r>
          </a:p>
        </p:txBody>
      </p:sp>
      <p:sp>
        <p:nvSpPr>
          <p:cNvPr id="160" name="10:20"/>
          <p:cNvSpPr txBox="1"/>
          <p:nvPr/>
        </p:nvSpPr>
        <p:spPr>
          <a:xfrm>
            <a:off x="8221129" y="0"/>
            <a:ext cx="922872" cy="37084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r>
              <a:t>10:20</a:t>
            </a:r>
          </a:p>
        </p:txBody>
      </p:sp>
      <p:pic>
        <p:nvPicPr>
          <p:cNvPr id="161" name="Image" descr="Image"/>
          <p:cNvPicPr>
            <a:picLocks noChangeAspect="1"/>
          </p:cNvPicPr>
          <p:nvPr/>
        </p:nvPicPr>
        <p:blipFill>
          <a:blip r:embed="rId2">
            <a:extLst/>
          </a:blip>
          <a:stretch>
            <a:fillRect/>
          </a:stretch>
        </p:blipFill>
        <p:spPr>
          <a:xfrm>
            <a:off x="2428014" y="1270000"/>
            <a:ext cx="6422150" cy="4322131"/>
          </a:xfrm>
          <a:prstGeom prst="rect">
            <a:avLst/>
          </a:prstGeom>
          <a:ln w="12700">
            <a:miter lim="400000"/>
          </a:ln>
        </p:spPr>
      </p:pic>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3" name="China and India and America, 1800-1975"/>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0080"/>
                </a:solidFill>
              </a:defRPr>
            </a:lvl1pPr>
          </a:lstStyle>
          <a:p>
            <a:pPr/>
            <a:r>
              <a:t>China and India and America, 1800-1975</a:t>
            </a:r>
          </a:p>
        </p:txBody>
      </p:sp>
      <p:sp>
        <p:nvSpPr>
          <p:cNvPr id="164" name="From 1800 to 1975:…"/>
          <p:cNvSpPr txBox="1"/>
          <p:nvPr>
            <p:ph type="body" sz="half" idx="4294967295"/>
          </p:nvPr>
        </p:nvSpPr>
        <p:spPr>
          <a:xfrm>
            <a:off x="5667364" y="1267122"/>
            <a:ext cx="3182800" cy="5397501"/>
          </a:xfrm>
          <a:prstGeom prst="rect">
            <a:avLst/>
          </a:prstGeom>
        </p:spPr>
        <p:txBody>
          <a:bodyPr>
            <a:normAutofit fontScale="100000" lnSpcReduction="0"/>
          </a:bodyPr>
          <a:lstStyle/>
          <a:p>
            <a:pPr marL="0" indent="0" defTabSz="370331">
              <a:spcBef>
                <a:spcPts val="900"/>
              </a:spcBef>
              <a:buSzTx/>
              <a:buFontTx/>
              <a:buNone/>
              <a:defRPr sz="1944">
                <a:latin typeface="Times New Roman"/>
                <a:ea typeface="Times New Roman"/>
                <a:cs typeface="Times New Roman"/>
                <a:sym typeface="Times New Roman"/>
              </a:defRPr>
            </a:pPr>
            <a:r>
              <a:rPr b="1">
                <a:latin typeface="+mj-lt"/>
                <a:ea typeface="+mj-ea"/>
                <a:cs typeface="+mj-cs"/>
                <a:sym typeface="Helvetica"/>
              </a:rPr>
              <a:t>From 1800 to 1975:</a:t>
            </a:r>
          </a:p>
          <a:p>
            <a:pPr marL="194911" indent="-194911" defTabSz="370331">
              <a:spcBef>
                <a:spcPts val="900"/>
              </a:spcBef>
              <a:buFontTx/>
              <a:defRPr sz="1944">
                <a:latin typeface="Times New Roman"/>
                <a:ea typeface="Times New Roman"/>
                <a:cs typeface="Times New Roman"/>
                <a:sym typeface="Times New Roman"/>
              </a:defRPr>
            </a:pPr>
            <a:r>
              <a:t>Measured living standards and productivity levels improve fourteen-fold in the United States…</a:t>
            </a:r>
          </a:p>
          <a:p>
            <a:pPr marL="194911" indent="-194911" defTabSz="370331">
              <a:spcBef>
                <a:spcPts val="900"/>
              </a:spcBef>
              <a:buFontTx/>
              <a:defRPr sz="1944">
                <a:latin typeface="Times New Roman"/>
                <a:ea typeface="Times New Roman"/>
                <a:cs typeface="Times New Roman"/>
                <a:sym typeface="Times New Roman"/>
              </a:defRPr>
            </a:pPr>
            <a:r>
              <a:t>…&amp; less than 30% in China &amp; India…</a:t>
            </a:r>
          </a:p>
          <a:p>
            <a:pPr marL="194911" indent="-194911" defTabSz="370331">
              <a:spcBef>
                <a:spcPts val="900"/>
              </a:spcBef>
              <a:buFontTx/>
              <a:defRPr sz="1944">
                <a:latin typeface="Times New Roman"/>
                <a:ea typeface="Times New Roman"/>
                <a:cs typeface="Times New Roman"/>
                <a:sym typeface="Times New Roman"/>
              </a:defRPr>
            </a:pPr>
            <a:r>
              <a:t>…in spite of economic, transport, and cultural globalization…</a:t>
            </a:r>
          </a:p>
          <a:p>
            <a:pPr marL="194911" indent="-194911" defTabSz="370331">
              <a:spcBef>
                <a:spcPts val="900"/>
              </a:spcBef>
              <a:buFontTx/>
              <a:defRPr sz="1944">
                <a:latin typeface="Times New Roman"/>
                <a:ea typeface="Times New Roman"/>
                <a:cs typeface="Times New Roman"/>
                <a:sym typeface="Times New Roman"/>
              </a:defRPr>
            </a:pPr>
            <a:r>
              <a:t>This is crazy!</a:t>
            </a:r>
          </a:p>
          <a:p>
            <a:pPr marL="194911" indent="-194911" defTabSz="370331">
              <a:spcBef>
                <a:spcPts val="900"/>
              </a:spcBef>
              <a:buFontTx/>
              <a:defRPr sz="1944">
                <a:latin typeface="Times New Roman"/>
                <a:ea typeface="Times New Roman"/>
                <a:cs typeface="Times New Roman"/>
                <a:sym typeface="Times New Roman"/>
              </a:defRPr>
            </a:pPr>
            <a:r>
              <a:t>A “great divergence”</a:t>
            </a:r>
          </a:p>
          <a:p>
            <a:pPr lvl="1" marL="503521" indent="-194911" defTabSz="370331">
              <a:spcBef>
                <a:spcPts val="900"/>
              </a:spcBef>
              <a:buFontTx/>
              <a:buChar char="•"/>
              <a:defRPr sz="1944">
                <a:latin typeface="Times New Roman"/>
                <a:ea typeface="Times New Roman"/>
                <a:cs typeface="Times New Roman"/>
                <a:sym typeface="Times New Roman"/>
              </a:defRPr>
            </a:pPr>
            <a:r>
              <a:t>Not only were China  &amp; India relatively poor in 1800, they fell further behind thereafter</a:t>
            </a:r>
          </a:p>
        </p:txBody>
      </p:sp>
      <p:pic>
        <p:nvPicPr>
          <p:cNvPr id="165" name="Image" descr="Image"/>
          <p:cNvPicPr>
            <a:picLocks noChangeAspect="1"/>
          </p:cNvPicPr>
          <p:nvPr/>
        </p:nvPicPr>
        <p:blipFill>
          <a:blip r:embed="rId2">
            <a:extLst/>
          </a:blip>
          <a:stretch>
            <a:fillRect/>
          </a:stretch>
        </p:blipFill>
        <p:spPr>
          <a:xfrm>
            <a:off x="277663" y="1270000"/>
            <a:ext cx="5389702" cy="3676594"/>
          </a:xfrm>
          <a:prstGeom prst="rect">
            <a:avLst/>
          </a:prstGeom>
          <a:ln w="12700">
            <a:miter lim="400000"/>
          </a:ln>
        </p:spPr>
      </p:pic>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 name="Long-Run Patterns: Global h, g, &amp; n"/>
          <p:cNvSpPr txBox="1"/>
          <p:nvPr>
            <p:ph type="title" idx="4294967295"/>
          </p:nvPr>
        </p:nvSpPr>
        <p:spPr>
          <a:xfrm>
            <a:off x="277663" y="-1"/>
            <a:ext cx="8572501" cy="1270001"/>
          </a:xfrm>
          <a:prstGeom prst="rect">
            <a:avLst/>
          </a:prstGeom>
        </p:spPr>
        <p:txBody>
          <a:bodyPr>
            <a:normAutofit fontScale="100000" lnSpcReduction="0"/>
          </a:bodyPr>
          <a:lstStyle/>
          <a:p>
            <a:pPr defTabSz="297179">
              <a:defRPr sz="3900"/>
            </a:pPr>
            <a:r>
              <a:t>Long-Run Patterns: Global </a:t>
            </a:r>
            <a:r>
              <a:rPr i="1"/>
              <a:t>h</a:t>
            </a:r>
            <a:r>
              <a:t>, </a:t>
            </a:r>
            <a:r>
              <a:rPr i="1"/>
              <a:t>g</a:t>
            </a:r>
            <a:r>
              <a:t>, &amp; </a:t>
            </a:r>
            <a:r>
              <a:rPr i="1"/>
              <a:t>n</a:t>
            </a:r>
          </a:p>
        </p:txBody>
      </p:sp>
      <p:pic>
        <p:nvPicPr>
          <p:cNvPr id="43" name="Image" descr="Image"/>
          <p:cNvPicPr>
            <a:picLocks noChangeAspect="1"/>
          </p:cNvPicPr>
          <p:nvPr/>
        </p:nvPicPr>
        <p:blipFill>
          <a:blip r:embed="rId2">
            <a:extLst/>
          </a:blip>
          <a:stretch>
            <a:fillRect/>
          </a:stretch>
        </p:blipFill>
        <p:spPr>
          <a:xfrm>
            <a:off x="277663" y="1270000"/>
            <a:ext cx="8178801" cy="4508500"/>
          </a:xfrm>
          <a:prstGeom prst="rect">
            <a:avLst/>
          </a:prstGeom>
          <a:ln w="12700">
            <a:miter lim="400000"/>
          </a:ln>
        </p:spPr>
      </p:pic>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7" name="China and India and America, 1975–2018"/>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0080"/>
                </a:solidFill>
              </a:defRPr>
            </a:lvl1pPr>
          </a:lstStyle>
          <a:p>
            <a:pPr/>
            <a:r>
              <a:t>China and India and America, 1975–2018</a:t>
            </a:r>
          </a:p>
        </p:txBody>
      </p:sp>
      <p:sp>
        <p:nvSpPr>
          <p:cNvPr id="168" name="From 1975-2018:…"/>
          <p:cNvSpPr txBox="1"/>
          <p:nvPr>
            <p:ph type="body" sz="half" idx="4294967295"/>
          </p:nvPr>
        </p:nvSpPr>
        <p:spPr>
          <a:xfrm>
            <a:off x="5667364" y="1267122"/>
            <a:ext cx="3182800" cy="5397501"/>
          </a:xfrm>
          <a:prstGeom prst="rect">
            <a:avLst/>
          </a:prstGeom>
        </p:spPr>
        <p:txBody>
          <a:bodyPr>
            <a:normAutofit fontScale="100000" lnSpcReduction="0"/>
          </a:bodyPr>
          <a:lstStyle/>
          <a:p>
            <a:pPr marL="0" indent="0">
              <a:spcBef>
                <a:spcPts val="1200"/>
              </a:spcBef>
              <a:buSzTx/>
              <a:buFontTx/>
              <a:buNone/>
              <a:defRPr sz="2400">
                <a:latin typeface="Times New Roman"/>
                <a:ea typeface="Times New Roman"/>
                <a:cs typeface="Times New Roman"/>
                <a:sym typeface="Times New Roman"/>
              </a:defRPr>
            </a:pPr>
            <a:r>
              <a:rPr b="1">
                <a:latin typeface="+mj-lt"/>
                <a:ea typeface="+mj-ea"/>
                <a:cs typeface="+mj-cs"/>
                <a:sym typeface="Helvetica"/>
              </a:rPr>
              <a:t>From 1975-2018:</a:t>
            </a:r>
          </a:p>
          <a:p>
            <a:pPr marL="240631" indent="-240631">
              <a:spcBef>
                <a:spcPts val="1200"/>
              </a:spcBef>
              <a:buFontTx/>
              <a:defRPr sz="2400">
                <a:latin typeface="Times New Roman"/>
                <a:ea typeface="Times New Roman"/>
                <a:cs typeface="Times New Roman"/>
                <a:sym typeface="Times New Roman"/>
              </a:defRPr>
            </a:pPr>
            <a:r>
              <a:t>Measured living standards and productivity levels…</a:t>
            </a:r>
          </a:p>
          <a:p>
            <a:pPr marL="240631" indent="-240631">
              <a:spcBef>
                <a:spcPts val="1200"/>
              </a:spcBef>
              <a:buFontTx/>
              <a:defRPr sz="2400">
                <a:latin typeface="Times New Roman"/>
                <a:ea typeface="Times New Roman"/>
                <a:cs typeface="Times New Roman"/>
                <a:sym typeface="Times New Roman"/>
              </a:defRPr>
            </a:pPr>
            <a:r>
              <a:t>…54.9/25.9 = 2.12 in America…</a:t>
            </a:r>
          </a:p>
          <a:p>
            <a:pPr marL="240631" indent="-240631">
              <a:spcBef>
                <a:spcPts val="1200"/>
              </a:spcBef>
              <a:buFontTx/>
              <a:defRPr sz="2400">
                <a:latin typeface="Times New Roman"/>
                <a:ea typeface="Times New Roman"/>
                <a:cs typeface="Times New Roman"/>
                <a:sym typeface="Times New Roman"/>
              </a:defRPr>
            </a:pPr>
            <a:r>
              <a:t>…16.0/0.9 = 17.8 in China…</a:t>
            </a:r>
          </a:p>
          <a:p>
            <a:pPr marL="240631" indent="-240631">
              <a:spcBef>
                <a:spcPts val="1200"/>
              </a:spcBef>
              <a:buFontTx/>
              <a:defRPr sz="2400">
                <a:latin typeface="Times New Roman"/>
                <a:ea typeface="Times New Roman"/>
                <a:cs typeface="Times New Roman"/>
                <a:sym typeface="Times New Roman"/>
              </a:defRPr>
            </a:pPr>
            <a:r>
              <a:t>…6.9/1.2 = 5.8 in India…</a:t>
            </a:r>
          </a:p>
        </p:txBody>
      </p:sp>
      <p:pic>
        <p:nvPicPr>
          <p:cNvPr id="169" name="Image" descr="Image"/>
          <p:cNvPicPr>
            <a:picLocks noChangeAspect="1"/>
          </p:cNvPicPr>
          <p:nvPr/>
        </p:nvPicPr>
        <p:blipFill>
          <a:blip r:embed="rId2">
            <a:extLst/>
          </a:blip>
          <a:stretch>
            <a:fillRect/>
          </a:stretch>
        </p:blipFill>
        <p:spPr>
          <a:xfrm>
            <a:off x="277663" y="1270000"/>
            <a:ext cx="5389702" cy="3630838"/>
          </a:xfrm>
          <a:prstGeom prst="rect">
            <a:avLst/>
          </a:prstGeom>
          <a:ln w="12700">
            <a:miter lim="400000"/>
          </a:ln>
        </p:spPr>
      </p:pic>
      <p:sp>
        <p:nvSpPr>
          <p:cNvPr id="170"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2" name="Four Major Features"/>
          <p:cNvSpPr txBox="1"/>
          <p:nvPr>
            <p:ph type="title" idx="4294967295"/>
          </p:nvPr>
        </p:nvSpPr>
        <p:spPr>
          <a:xfrm>
            <a:off x="277663" y="-1"/>
            <a:ext cx="8572501" cy="1267124"/>
          </a:xfrm>
          <a:prstGeom prst="rect">
            <a:avLst/>
          </a:prstGeom>
        </p:spPr>
        <p:txBody>
          <a:bodyPr>
            <a:normAutofit fontScale="100000" lnSpcReduction="0"/>
          </a:bodyPr>
          <a:lstStyle>
            <a:lvl1pPr>
              <a:defRPr sz="6000">
                <a:latin typeface="+mj-lt"/>
                <a:ea typeface="+mj-ea"/>
                <a:cs typeface="+mj-cs"/>
                <a:sym typeface="Helvetica"/>
              </a:defRPr>
            </a:lvl1pPr>
          </a:lstStyle>
          <a:p>
            <a:pPr>
              <a:defRPr>
                <a:latin typeface="+mn-lt"/>
                <a:ea typeface="+mn-ea"/>
                <a:cs typeface="+mn-cs"/>
                <a:sym typeface="Calibri"/>
              </a:defRPr>
            </a:pPr>
            <a:r>
              <a:rPr>
                <a:latin typeface="+mj-lt"/>
                <a:ea typeface="+mj-ea"/>
                <a:cs typeface="+mj-cs"/>
                <a:sym typeface="Helvetica"/>
              </a:rPr>
              <a:t>Four Major Features</a:t>
            </a:r>
          </a:p>
        </p:txBody>
      </p:sp>
      <p:sp>
        <p:nvSpPr>
          <p:cNvPr id="173" name="The history of economic growth has four major features:…"/>
          <p:cNvSpPr txBox="1"/>
          <p:nvPr>
            <p:ph type="body" idx="4294967295"/>
          </p:nvPr>
        </p:nvSpPr>
        <p:spPr>
          <a:xfrm>
            <a:off x="277663" y="1267122"/>
            <a:ext cx="8572501" cy="5397501"/>
          </a:xfrm>
          <a:prstGeom prst="rect">
            <a:avLst/>
          </a:prstGeom>
        </p:spPr>
        <p:txBody>
          <a:bodyPr>
            <a:normAutofit fontScale="100000" lnSpcReduction="0"/>
          </a:bodyPr>
          <a:lstStyle/>
          <a:p>
            <a:pPr marL="0" indent="0">
              <a:spcBef>
                <a:spcPts val="1200"/>
              </a:spcBef>
              <a:buSzTx/>
              <a:buFontTx/>
              <a:buNone/>
              <a:defRPr sz="2400">
                <a:latin typeface="Times New Roman"/>
                <a:ea typeface="Times New Roman"/>
                <a:cs typeface="Times New Roman"/>
                <a:sym typeface="Times New Roman"/>
              </a:defRPr>
            </a:pPr>
            <a:r>
              <a:rPr b="1">
                <a:latin typeface="+mj-lt"/>
                <a:ea typeface="+mj-ea"/>
                <a:cs typeface="+mj-cs"/>
                <a:sym typeface="Helvetica"/>
              </a:rPr>
              <a:t>The history of economic growth has four major features:</a:t>
            </a:r>
            <a:r>
              <a:t> </a:t>
            </a:r>
          </a:p>
          <a:p>
            <a:pPr marL="320842" indent="-320842">
              <a:spcBef>
                <a:spcPts val="1200"/>
              </a:spcBef>
              <a:buFontTx/>
              <a:buAutoNum type="arabicPeriod" startAt="1"/>
              <a:defRPr sz="2400">
                <a:latin typeface="Times New Roman"/>
                <a:ea typeface="Times New Roman"/>
                <a:cs typeface="Times New Roman"/>
                <a:sym typeface="Times New Roman"/>
              </a:defRPr>
            </a:pPr>
            <a:r>
              <a:t>Poverty, in the pre-industrial ages, with population growth on average but with average population growth very slow</a:t>
            </a:r>
          </a:p>
          <a:p>
            <a:pPr lvl="1" marL="621631" indent="-240631">
              <a:spcBef>
                <a:spcPts val="1200"/>
              </a:spcBef>
              <a:buFontTx/>
              <a:buChar char="•"/>
              <a:defRPr sz="2400">
                <a:latin typeface="Times New Roman"/>
                <a:ea typeface="Times New Roman"/>
                <a:cs typeface="Times New Roman"/>
                <a:sym typeface="Times New Roman"/>
              </a:defRPr>
            </a:pPr>
            <a:r>
              <a:t>n = 0.07%/yr; h = 0.035%/yr</a:t>
            </a:r>
          </a:p>
          <a:p>
            <a:pPr marL="320842" indent="-320842">
              <a:spcBef>
                <a:spcPts val="1200"/>
              </a:spcBef>
              <a:buFontTx/>
              <a:buAutoNum type="arabicPeriod" startAt="1"/>
              <a:defRPr sz="2400">
                <a:latin typeface="Times New Roman"/>
                <a:ea typeface="Times New Roman"/>
                <a:cs typeface="Times New Roman"/>
                <a:sym typeface="Times New Roman"/>
              </a:defRPr>
            </a:pPr>
            <a:r>
              <a:t>Growing prosperity, in the Industrial Revolution and the Modern Economic Growth ages</a:t>
            </a:r>
          </a:p>
          <a:p>
            <a:pPr lvl="1" marL="621631" indent="-240631">
              <a:spcBef>
                <a:spcPts val="1200"/>
              </a:spcBef>
              <a:buFontTx/>
              <a:buChar char="•"/>
              <a:defRPr sz="2400">
                <a:latin typeface="Times New Roman"/>
                <a:ea typeface="Times New Roman"/>
                <a:cs typeface="Times New Roman"/>
                <a:sym typeface="Times New Roman"/>
              </a:defRPr>
            </a:pPr>
            <a:r>
              <a:t>In the MEG era: h = 2.06%/yr</a:t>
            </a:r>
          </a:p>
          <a:p>
            <a:pPr marL="320842" indent="-320842">
              <a:spcBef>
                <a:spcPts val="1200"/>
              </a:spcBef>
              <a:buFontTx/>
              <a:buAutoNum type="arabicPeriod" startAt="1"/>
              <a:defRPr sz="2400">
                <a:latin typeface="Times New Roman"/>
                <a:ea typeface="Times New Roman"/>
                <a:cs typeface="Times New Roman"/>
                <a:sym typeface="Times New Roman"/>
              </a:defRPr>
            </a:pPr>
            <a:r>
              <a:t>The great divergence</a:t>
            </a:r>
          </a:p>
          <a:p>
            <a:pPr lvl="1" marL="621631" indent="-240631">
              <a:spcBef>
                <a:spcPts val="1200"/>
              </a:spcBef>
              <a:buFontTx/>
              <a:buChar char="•"/>
              <a:defRPr sz="2400">
                <a:latin typeface="Times New Roman"/>
                <a:ea typeface="Times New Roman"/>
                <a:cs typeface="Times New Roman"/>
                <a:sym typeface="Times New Roman"/>
              </a:defRPr>
            </a:pPr>
            <a:r>
              <a:t>Globalization</a:t>
            </a:r>
          </a:p>
          <a:p>
            <a:pPr lvl="1" marL="621631" indent="-240631">
              <a:spcBef>
                <a:spcPts val="1200"/>
              </a:spcBef>
              <a:buFontTx/>
              <a:buChar char="•"/>
              <a:defRPr sz="2400">
                <a:latin typeface="Times New Roman"/>
                <a:ea typeface="Times New Roman"/>
                <a:cs typeface="Times New Roman"/>
                <a:sym typeface="Times New Roman"/>
              </a:defRPr>
            </a:pPr>
            <a:r>
              <a:t>American twentieth-century economic ascendancy</a:t>
            </a:r>
          </a:p>
          <a:p>
            <a:pPr marL="320842" indent="-320842">
              <a:spcBef>
                <a:spcPts val="1200"/>
              </a:spcBef>
              <a:buFontTx/>
              <a:buAutoNum type="arabicPeriod" startAt="1"/>
              <a:defRPr sz="2400">
                <a:latin typeface="Times New Roman"/>
                <a:ea typeface="Times New Roman"/>
                <a:cs typeface="Times New Roman"/>
                <a:sym typeface="Times New Roman"/>
              </a:defRPr>
            </a:pPr>
            <a:r>
              <a:t>Pre-industrial efflorescences and declines</a:t>
            </a:r>
          </a:p>
        </p:txBody>
      </p:sp>
      <p:sp>
        <p:nvSpPr>
          <p:cNvPr id="174" name="10:55"/>
          <p:cNvSpPr txBox="1"/>
          <p:nvPr/>
        </p:nvSpPr>
        <p:spPr>
          <a:xfrm>
            <a:off x="8221129" y="0"/>
            <a:ext cx="922872" cy="37084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r>
              <a:t>10:55</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 name="Long-Run Patterns: “Western” h, g &amp; n"/>
          <p:cNvSpPr txBox="1"/>
          <p:nvPr>
            <p:ph type="title" idx="4294967295"/>
          </p:nvPr>
        </p:nvSpPr>
        <p:spPr>
          <a:xfrm>
            <a:off x="277663" y="-1"/>
            <a:ext cx="8572501" cy="1270001"/>
          </a:xfrm>
          <a:prstGeom prst="rect">
            <a:avLst/>
          </a:prstGeom>
        </p:spPr>
        <p:txBody>
          <a:bodyPr>
            <a:normAutofit fontScale="100000" lnSpcReduction="0"/>
          </a:bodyPr>
          <a:lstStyle/>
          <a:p>
            <a:pPr defTabSz="288036">
              <a:defRPr sz="3780">
                <a:solidFill>
                  <a:srgbClr val="000080"/>
                </a:solidFill>
              </a:defRPr>
            </a:pPr>
            <a:r>
              <a:t>Long-Run Patterns: “Western” </a:t>
            </a:r>
            <a:r>
              <a:rPr i="1"/>
              <a:t>h</a:t>
            </a:r>
            <a:r>
              <a:t>, </a:t>
            </a:r>
            <a:r>
              <a:rPr i="1"/>
              <a:t>g</a:t>
            </a:r>
            <a:r>
              <a:t> &amp; </a:t>
            </a:r>
            <a:r>
              <a:rPr i="1"/>
              <a:t>n</a:t>
            </a:r>
          </a:p>
        </p:txBody>
      </p:sp>
      <p:pic>
        <p:nvPicPr>
          <p:cNvPr id="46" name="Image" descr="Image"/>
          <p:cNvPicPr>
            <a:picLocks noChangeAspect="1"/>
          </p:cNvPicPr>
          <p:nvPr/>
        </p:nvPicPr>
        <p:blipFill>
          <a:blip r:embed="rId2">
            <a:extLst/>
          </a:blip>
          <a:stretch>
            <a:fillRect/>
          </a:stretch>
        </p:blipFill>
        <p:spPr>
          <a:xfrm>
            <a:off x="277663" y="1269999"/>
            <a:ext cx="8572501" cy="4353645"/>
          </a:xfrm>
          <a:prstGeom prst="rect">
            <a:avLst/>
          </a:prstGeom>
          <a:ln w="12700">
            <a:miter lim="400000"/>
          </a:ln>
        </p:spPr>
      </p:pic>
      <p:sp>
        <p:nvSpPr>
          <p:cNvPr id="47" name="Where does the “ρ” come from?…"/>
          <p:cNvSpPr txBox="1"/>
          <p:nvPr>
            <p:ph type="body" sz="quarter" idx="4294967295"/>
          </p:nvPr>
        </p:nvSpPr>
        <p:spPr>
          <a:xfrm>
            <a:off x="277663" y="5623643"/>
            <a:ext cx="8572501" cy="1040980"/>
          </a:xfrm>
          <a:prstGeom prst="rect">
            <a:avLst/>
          </a:prstGeom>
        </p:spPr>
        <p:txBody>
          <a:bodyPr>
            <a:normAutofit fontScale="100000" lnSpcReduction="0"/>
          </a:bodyPr>
          <a:lstStyle/>
          <a:p>
            <a:pPr marL="0" indent="0" defTabSz="224027">
              <a:spcBef>
                <a:spcPts val="0"/>
              </a:spcBef>
              <a:buSzTx/>
              <a:buFontTx/>
              <a:buNone/>
              <a:defRPr sz="1176">
                <a:latin typeface="Times New Roman"/>
                <a:ea typeface="Times New Roman"/>
                <a:cs typeface="Times New Roman"/>
                <a:sym typeface="Times New Roman"/>
              </a:defRPr>
            </a:pPr>
            <a:r>
              <a:rPr b="1">
                <a:latin typeface="+mj-lt"/>
                <a:ea typeface="+mj-ea"/>
                <a:cs typeface="+mj-cs"/>
                <a:sym typeface="Helvetica"/>
              </a:rPr>
              <a:t>Where does the “ρ” come from?</a:t>
            </a:r>
            <a:endParaRPr b="1">
              <a:latin typeface="+mj-lt"/>
              <a:ea typeface="+mj-ea"/>
              <a:cs typeface="+mj-cs"/>
              <a:sym typeface="Helvetica"/>
            </a:endParaRPr>
          </a:p>
          <a:p>
            <a:pPr marL="0" indent="0" defTabSz="224027">
              <a:spcBef>
                <a:spcPts val="0"/>
              </a:spcBef>
              <a:buSzTx/>
              <a:buFontTx/>
              <a:buNone/>
              <a:defRPr sz="1176">
                <a:latin typeface="Times New Roman"/>
                <a:ea typeface="Times New Roman"/>
                <a:cs typeface="Times New Roman"/>
                <a:sym typeface="Times New Roman"/>
              </a:defRPr>
            </a:pPr>
          </a:p>
          <a:p>
            <a:pPr marL="117909" indent="-117909" defTabSz="224027">
              <a:spcBef>
                <a:spcPts val="500"/>
              </a:spcBef>
              <a:buFontTx/>
              <a:defRPr sz="1176">
                <a:latin typeface="Times New Roman"/>
                <a:ea typeface="Times New Roman"/>
                <a:cs typeface="Times New Roman"/>
                <a:sym typeface="Times New Roman"/>
              </a:defRPr>
            </a:pPr>
            <a:r>
              <a:t>“Ghost acreage”—conquest and resource utilization (sugar islands, timberlands, cottonlands, etc.)</a:t>
            </a:r>
          </a:p>
          <a:p>
            <a:pPr marL="117909" indent="-117909" defTabSz="224027">
              <a:spcBef>
                <a:spcPts val="500"/>
              </a:spcBef>
              <a:buFontTx/>
              <a:defRPr sz="1176">
                <a:latin typeface="Times New Roman"/>
                <a:ea typeface="Times New Roman"/>
                <a:cs typeface="Times New Roman"/>
                <a:sym typeface="Times New Roman"/>
              </a:defRPr>
            </a:pPr>
            <a:r>
              <a:t>Cultural expansion—Australia, Canada, New Zealand, &amp; U.S.; Spain &amp; Italy &amp; Scandinavia; plus Japan, Korea, Taiwan, Hong Kong, &amp; Singapore</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 name="“West”?"/>
          <p:cNvSpPr txBox="1"/>
          <p:nvPr>
            <p:ph type="title" idx="4294967295"/>
          </p:nvPr>
        </p:nvSpPr>
        <p:spPr>
          <a:xfrm>
            <a:off x="277663" y="-1"/>
            <a:ext cx="8572501" cy="1270001"/>
          </a:xfrm>
          <a:prstGeom prst="rect">
            <a:avLst/>
          </a:prstGeom>
        </p:spPr>
        <p:txBody>
          <a:bodyPr>
            <a:normAutofit fontScale="100000" lnSpcReduction="0"/>
          </a:bodyPr>
          <a:lstStyle>
            <a:lvl1pPr>
              <a:defRPr sz="6000">
                <a:solidFill>
                  <a:srgbClr val="000080"/>
                </a:solidFill>
              </a:defRPr>
            </a:lvl1pPr>
          </a:lstStyle>
          <a:p>
            <a:pPr/>
            <a:r>
              <a:t>“West”?</a:t>
            </a:r>
          </a:p>
        </p:txBody>
      </p:sp>
      <p:pic>
        <p:nvPicPr>
          <p:cNvPr id="50" name="Image" descr="Image"/>
          <p:cNvPicPr>
            <a:picLocks noChangeAspect="1"/>
          </p:cNvPicPr>
          <p:nvPr/>
        </p:nvPicPr>
        <p:blipFill>
          <a:blip r:embed="rId2">
            <a:extLst/>
          </a:blip>
          <a:stretch>
            <a:fillRect/>
          </a:stretch>
        </p:blipFill>
        <p:spPr>
          <a:xfrm>
            <a:off x="318444" y="1269999"/>
            <a:ext cx="3278041" cy="1478499"/>
          </a:xfrm>
          <a:prstGeom prst="rect">
            <a:avLst/>
          </a:prstGeom>
          <a:ln w="12700">
            <a:miter lim="400000"/>
          </a:ln>
        </p:spPr>
      </p:pic>
      <p:pic>
        <p:nvPicPr>
          <p:cNvPr id="51" name="Image" descr="Image"/>
          <p:cNvPicPr>
            <a:picLocks noChangeAspect="1"/>
          </p:cNvPicPr>
          <p:nvPr/>
        </p:nvPicPr>
        <p:blipFill>
          <a:blip r:embed="rId3">
            <a:extLst/>
          </a:blip>
          <a:stretch>
            <a:fillRect/>
          </a:stretch>
        </p:blipFill>
        <p:spPr>
          <a:xfrm>
            <a:off x="3596484" y="1269999"/>
            <a:ext cx="2367090" cy="1478499"/>
          </a:xfrm>
          <a:prstGeom prst="rect">
            <a:avLst/>
          </a:prstGeom>
          <a:ln w="12700">
            <a:miter lim="400000"/>
          </a:ln>
        </p:spPr>
      </p:pic>
      <p:pic>
        <p:nvPicPr>
          <p:cNvPr id="52" name="Image" descr="Image"/>
          <p:cNvPicPr>
            <a:picLocks noChangeAspect="1"/>
          </p:cNvPicPr>
          <p:nvPr/>
        </p:nvPicPr>
        <p:blipFill>
          <a:blip r:embed="rId4">
            <a:extLst/>
          </a:blip>
          <a:stretch>
            <a:fillRect/>
          </a:stretch>
        </p:blipFill>
        <p:spPr>
          <a:xfrm>
            <a:off x="5963573" y="1269999"/>
            <a:ext cx="2886591" cy="1478499"/>
          </a:xfrm>
          <a:prstGeom prst="rect">
            <a:avLst/>
          </a:prstGeom>
          <a:ln w="12700">
            <a:miter lim="400000"/>
          </a:ln>
        </p:spPr>
      </p:pic>
      <p:pic>
        <p:nvPicPr>
          <p:cNvPr id="53" name="Image" descr="Image"/>
          <p:cNvPicPr>
            <a:picLocks noChangeAspect="1"/>
          </p:cNvPicPr>
          <p:nvPr/>
        </p:nvPicPr>
        <p:blipFill>
          <a:blip r:embed="rId5">
            <a:extLst/>
          </a:blip>
          <a:srcRect l="0" t="22820" r="0" b="0"/>
          <a:stretch>
            <a:fillRect/>
          </a:stretch>
        </p:blipFill>
        <p:spPr>
          <a:xfrm>
            <a:off x="318444" y="2788615"/>
            <a:ext cx="3200401" cy="1881948"/>
          </a:xfrm>
          <a:prstGeom prst="rect">
            <a:avLst/>
          </a:prstGeom>
          <a:ln w="12700">
            <a:miter lim="400000"/>
          </a:ln>
        </p:spPr>
      </p:pic>
      <p:pic>
        <p:nvPicPr>
          <p:cNvPr id="54" name="Image" descr="Image"/>
          <p:cNvPicPr>
            <a:picLocks noChangeAspect="1"/>
          </p:cNvPicPr>
          <p:nvPr/>
        </p:nvPicPr>
        <p:blipFill>
          <a:blip r:embed="rId6">
            <a:extLst/>
          </a:blip>
          <a:srcRect l="0" t="0" r="0" b="21177"/>
          <a:stretch>
            <a:fillRect/>
          </a:stretch>
        </p:blipFill>
        <p:spPr>
          <a:xfrm>
            <a:off x="3518844" y="2748497"/>
            <a:ext cx="3115086" cy="1921999"/>
          </a:xfrm>
          <a:prstGeom prst="rect">
            <a:avLst/>
          </a:prstGeom>
          <a:ln w="12700">
            <a:miter lim="400000"/>
          </a:ln>
        </p:spPr>
      </p:pic>
      <p:pic>
        <p:nvPicPr>
          <p:cNvPr id="55" name="Image" descr="Image"/>
          <p:cNvPicPr>
            <a:picLocks noChangeAspect="1"/>
          </p:cNvPicPr>
          <p:nvPr/>
        </p:nvPicPr>
        <p:blipFill>
          <a:blip r:embed="rId7">
            <a:extLst/>
          </a:blip>
          <a:srcRect l="0" t="4335" r="26141" b="0"/>
          <a:stretch>
            <a:fillRect/>
          </a:stretch>
        </p:blipFill>
        <p:spPr>
          <a:xfrm>
            <a:off x="6229201" y="2788615"/>
            <a:ext cx="2620971" cy="1985804"/>
          </a:xfrm>
          <a:prstGeom prst="rect">
            <a:avLst/>
          </a:prstGeom>
          <a:ln w="12700">
            <a:miter lim="400000"/>
          </a:ln>
        </p:spPr>
      </p:pic>
      <p:pic>
        <p:nvPicPr>
          <p:cNvPr id="56" name="Image" descr="Image"/>
          <p:cNvPicPr>
            <a:picLocks noChangeAspect="1"/>
          </p:cNvPicPr>
          <p:nvPr/>
        </p:nvPicPr>
        <p:blipFill>
          <a:blip r:embed="rId8">
            <a:extLst/>
          </a:blip>
          <a:stretch>
            <a:fillRect/>
          </a:stretch>
        </p:blipFill>
        <p:spPr>
          <a:xfrm>
            <a:off x="318444" y="4710714"/>
            <a:ext cx="3216986" cy="2091732"/>
          </a:xfrm>
          <a:prstGeom prst="rect">
            <a:avLst/>
          </a:prstGeom>
          <a:ln w="12700">
            <a:miter lim="400000"/>
          </a:ln>
        </p:spPr>
      </p:pic>
      <p:pic>
        <p:nvPicPr>
          <p:cNvPr id="57" name="Image" descr="Image"/>
          <p:cNvPicPr>
            <a:picLocks noChangeAspect="1"/>
          </p:cNvPicPr>
          <p:nvPr/>
        </p:nvPicPr>
        <p:blipFill>
          <a:blip r:embed="rId9">
            <a:extLst/>
          </a:blip>
          <a:stretch>
            <a:fillRect/>
          </a:stretch>
        </p:blipFill>
        <p:spPr>
          <a:xfrm>
            <a:off x="3596484" y="4710714"/>
            <a:ext cx="1795558" cy="2091732"/>
          </a:xfrm>
          <a:prstGeom prst="rect">
            <a:avLst/>
          </a:prstGeom>
          <a:ln w="12700">
            <a:miter lim="400000"/>
          </a:ln>
        </p:spPr>
      </p:pic>
      <p:pic>
        <p:nvPicPr>
          <p:cNvPr id="58" name="Image" descr="Image"/>
          <p:cNvPicPr>
            <a:picLocks noChangeAspect="1"/>
          </p:cNvPicPr>
          <p:nvPr/>
        </p:nvPicPr>
        <p:blipFill>
          <a:blip r:embed="rId10">
            <a:extLst/>
          </a:blip>
          <a:srcRect l="0" t="27112" r="5834" b="0"/>
          <a:stretch>
            <a:fillRect/>
          </a:stretch>
        </p:blipFill>
        <p:spPr>
          <a:xfrm>
            <a:off x="5390650" y="4711252"/>
            <a:ext cx="3459586" cy="2091194"/>
          </a:xfrm>
          <a:prstGeom prst="rect">
            <a:avLst/>
          </a:prstGeom>
          <a:ln w="12700">
            <a:miter lim="400000"/>
          </a:ln>
        </p:spPr>
      </p:pic>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0" name="Non-Rivalry"/>
          <p:cNvSpPr txBox="1"/>
          <p:nvPr>
            <p:ph type="title" idx="4294967295"/>
          </p:nvPr>
        </p:nvSpPr>
        <p:spPr>
          <a:xfrm>
            <a:off x="277663" y="-1"/>
            <a:ext cx="8572501" cy="1270001"/>
          </a:xfrm>
          <a:prstGeom prst="rect">
            <a:avLst/>
          </a:prstGeom>
        </p:spPr>
        <p:txBody>
          <a:bodyPr>
            <a:normAutofit fontScale="100000" lnSpcReduction="0"/>
          </a:bodyPr>
          <a:lstStyle>
            <a:lvl1pPr>
              <a:defRPr sz="6000"/>
            </a:lvl1pPr>
          </a:lstStyle>
          <a:p>
            <a:pPr/>
            <a:r>
              <a:t>Non-Rivalry</a:t>
            </a:r>
          </a:p>
        </p:txBody>
      </p:sp>
      <p:sp>
        <p:nvSpPr>
          <p:cNvPr id="61" name="One person's work in adding to H can rapidly benefit all—if it is allowed to spread:…"/>
          <p:cNvSpPr txBox="1"/>
          <p:nvPr>
            <p:ph type="body" idx="4294967295"/>
          </p:nvPr>
        </p:nvSpPr>
        <p:spPr>
          <a:xfrm>
            <a:off x="277663" y="1270000"/>
            <a:ext cx="5773059" cy="5394623"/>
          </a:xfrm>
          <a:prstGeom prst="rect">
            <a:avLst/>
          </a:prstGeom>
        </p:spPr>
        <p:txBody>
          <a:bodyPr>
            <a:normAutofit fontScale="100000" lnSpcReduction="0"/>
          </a:bodyPr>
          <a:lstStyle/>
          <a:p>
            <a:pPr marL="0" indent="0" defTabSz="246888">
              <a:spcBef>
                <a:spcPts val="0"/>
              </a:spcBef>
              <a:buSzTx/>
              <a:buFontTx/>
              <a:buNone/>
              <a:defRPr sz="1296">
                <a:latin typeface="Times New Roman"/>
                <a:ea typeface="Times New Roman"/>
                <a:cs typeface="Times New Roman"/>
                <a:sym typeface="Times New Roman"/>
              </a:defRPr>
            </a:pPr>
            <a:r>
              <a:rPr b="1">
                <a:latin typeface="+mj-lt"/>
                <a:ea typeface="+mj-ea"/>
                <a:cs typeface="+mj-cs"/>
                <a:sym typeface="Helvetica"/>
              </a:rPr>
              <a:t>One person's work in adding to </a:t>
            </a:r>
            <a:r>
              <a:rPr b="1" i="1">
                <a:latin typeface="+mj-lt"/>
                <a:ea typeface="+mj-ea"/>
                <a:cs typeface="+mj-cs"/>
                <a:sym typeface="Helvetica"/>
              </a:rPr>
              <a:t>H </a:t>
            </a:r>
            <a:r>
              <a:rPr b="1">
                <a:latin typeface="+mj-lt"/>
                <a:ea typeface="+mj-ea"/>
                <a:cs typeface="+mj-cs"/>
                <a:sym typeface="Helvetica"/>
              </a:rPr>
              <a:t>can rapidly benefit all—if it is allowed to spread:</a:t>
            </a:r>
            <a:endParaRPr b="1">
              <a:latin typeface="+mj-lt"/>
              <a:ea typeface="+mj-ea"/>
              <a:cs typeface="+mj-cs"/>
              <a:sym typeface="Helvetica"/>
            </a:endParaRPr>
          </a:p>
          <a:p>
            <a:pPr marL="0" indent="0" defTabSz="246888">
              <a:spcBef>
                <a:spcPts val="0"/>
              </a:spcBef>
              <a:buSzTx/>
              <a:buFontTx/>
              <a:buNone/>
              <a:defRPr sz="1296">
                <a:latin typeface="Times New Roman"/>
                <a:ea typeface="Times New Roman"/>
                <a:cs typeface="Times New Roman"/>
                <a:sym typeface="Times New Roman"/>
              </a:defRPr>
            </a:pPr>
          </a:p>
          <a:p>
            <a:pPr marL="129941" indent="-129941" defTabSz="246888">
              <a:spcBef>
                <a:spcPts val="600"/>
              </a:spcBef>
              <a:buFontTx/>
              <a:defRPr sz="1296">
                <a:latin typeface="Times New Roman"/>
                <a:ea typeface="Times New Roman"/>
                <a:cs typeface="Times New Roman"/>
                <a:sym typeface="Times New Roman"/>
              </a:defRPr>
            </a:pPr>
            <a:r>
              <a:t>Attempts to keep it from spreading—to limit knowledge's distribution by somehow charging those using it a price—must violate the optimality condition that the costs imposed on people for making use of commodities reflect and match the burden that their withdrawal of the commodities from the common stock imposes on the rest of the community</a:t>
            </a:r>
          </a:p>
          <a:p>
            <a:pPr marL="129941" indent="-129941" defTabSz="246888">
              <a:spcBef>
                <a:spcPts val="600"/>
              </a:spcBef>
              <a:buFontTx/>
              <a:defRPr sz="1296">
                <a:latin typeface="Times New Roman"/>
                <a:ea typeface="Times New Roman"/>
                <a:cs typeface="Times New Roman"/>
                <a:sym typeface="Times New Roman"/>
              </a:defRPr>
            </a:pPr>
            <a:r>
              <a:rPr b="1"/>
              <a:t>Friedrich Engels</a:t>
            </a:r>
            <a:r>
              <a:t> (1843): </a:t>
            </a:r>
            <a:r>
              <a:rPr i="1"/>
              <a:t>Outlines of a Critique of Political Economy</a:t>
            </a:r>
            <a:r>
              <a:t> &lt;</a:t>
            </a:r>
            <a:r>
              <a:rPr u="sng">
                <a:solidFill>
                  <a:srgbClr val="0000FF"/>
                </a:solidFill>
                <a:uFill>
                  <a:solidFill>
                    <a:srgbClr val="0000FF"/>
                  </a:solidFill>
                </a:uFill>
                <a:hlinkClick r:id="rId2" invalidUrl="" action="" tgtFrame="" tooltip="" history="1" highlightClick="0" endSnd="0"/>
              </a:rPr>
              <a:t>https://www.marxists.org/archive/marx/works/1844/df-jahrbucher/outlines.htm</a:t>
            </a:r>
            <a:r>
              <a:t>&gt;:</a:t>
            </a:r>
          </a:p>
          <a:p>
            <a:pPr lvl="1" marL="335681" indent="-129941" defTabSz="246888">
              <a:spcBef>
                <a:spcPts val="600"/>
              </a:spcBef>
              <a:buFontTx/>
              <a:buChar char="•"/>
              <a:defRPr sz="1296">
                <a:latin typeface="Times New Roman"/>
                <a:ea typeface="Times New Roman"/>
                <a:cs typeface="Times New Roman"/>
                <a:sym typeface="Times New Roman"/>
              </a:defRPr>
            </a:pPr>
            <a:r>
              <a:t>“According to the economists, the production costs of a commodity consist of three elements: the rent for the piece of land required to produce the raw material; the capital with its profit, and the wages for the labour required for production and manufacture.... [Since] capital is “stored-up labour”... two sides–the natural, objective side, land; and the human, subjective side, labour, which includes capital and, besides capital, a third factor which the economist does not think about–I mean the mental element of invention, of thought, alongside the physical element of sheer labour. What has the economist to do with inventiveness? Have not all inventions fallen into his lap without any effort on his part? Has one of them cost him anything? Why then should he bother about them in the calculation of production costs? Land, capital and labour are for him the conditions of wealth, and he requires nothing else. Science is no concern of his. What does it matter to him that he has received its gifts through Berthollet, Davy, Liebig, Watt, Cartwright, etc.–gifts which have benefited him and his production immeasurably?…"</a:t>
            </a:r>
          </a:p>
        </p:txBody>
      </p:sp>
      <p:pic>
        <p:nvPicPr>
          <p:cNvPr id="62" name="Image" descr="Image"/>
          <p:cNvPicPr>
            <a:picLocks noChangeAspect="1"/>
          </p:cNvPicPr>
          <p:nvPr/>
        </p:nvPicPr>
        <p:blipFill>
          <a:blip r:embed="rId3">
            <a:extLst/>
          </a:blip>
          <a:stretch>
            <a:fillRect/>
          </a:stretch>
        </p:blipFill>
        <p:spPr>
          <a:xfrm>
            <a:off x="6050721" y="1269999"/>
            <a:ext cx="2799443" cy="1986518"/>
          </a:xfrm>
          <a:prstGeom prst="rect">
            <a:avLst/>
          </a:prstGeom>
          <a:ln w="12700">
            <a:miter lim="400000"/>
          </a:ln>
        </p:spPr>
      </p:pic>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4" name="“Western” h &amp; Population"/>
          <p:cNvSpPr txBox="1"/>
          <p:nvPr>
            <p:ph type="title" idx="4294967295"/>
          </p:nvPr>
        </p:nvSpPr>
        <p:spPr>
          <a:xfrm>
            <a:off x="277663" y="-1"/>
            <a:ext cx="8572501" cy="1270001"/>
          </a:xfrm>
          <a:prstGeom prst="rect">
            <a:avLst/>
          </a:prstGeom>
        </p:spPr>
        <p:txBody>
          <a:bodyPr>
            <a:normAutofit fontScale="100000" lnSpcReduction="0"/>
          </a:bodyPr>
          <a:lstStyle/>
          <a:p>
            <a:pPr defTabSz="411479">
              <a:defRPr sz="5400"/>
            </a:pPr>
            <a:r>
              <a:t>“Western” </a:t>
            </a:r>
            <a:r>
              <a:rPr i="1"/>
              <a:t>h </a:t>
            </a:r>
            <a:r>
              <a:t>&amp; Population</a:t>
            </a:r>
          </a:p>
        </p:txBody>
      </p:sp>
      <p:sp>
        <p:nvSpPr>
          <p:cNvPr id="65" name="Michael Kremer (1993):  Population Growth &amp; Technological Change: One Million B.C. to 1990:…"/>
          <p:cNvSpPr txBox="1"/>
          <p:nvPr>
            <p:ph type="body" sz="half" idx="4294967295"/>
          </p:nvPr>
        </p:nvSpPr>
        <p:spPr>
          <a:xfrm>
            <a:off x="277663" y="1270000"/>
            <a:ext cx="3479801" cy="5394623"/>
          </a:xfrm>
          <a:prstGeom prst="rect">
            <a:avLst/>
          </a:prstGeom>
        </p:spPr>
        <p:txBody>
          <a:bodyPr>
            <a:normAutofit fontScale="100000" lnSpcReduction="0"/>
          </a:bodyPr>
          <a:lstStyle/>
          <a:p>
            <a:pPr marL="0" indent="0" defTabSz="288036">
              <a:spcBef>
                <a:spcPts val="0"/>
              </a:spcBef>
              <a:buSzTx/>
              <a:buFontTx/>
              <a:buNone/>
              <a:defRPr sz="1512">
                <a:latin typeface="Times New Roman"/>
                <a:ea typeface="Times New Roman"/>
                <a:cs typeface="Times New Roman"/>
                <a:sym typeface="Times New Roman"/>
              </a:defRPr>
            </a:pPr>
            <a:r>
              <a:rPr b="1">
                <a:latin typeface="+mj-lt"/>
                <a:ea typeface="+mj-ea"/>
                <a:cs typeface="+mj-cs"/>
                <a:sym typeface="Helvetica"/>
              </a:rPr>
              <a:t>Michael Kremer</a:t>
            </a:r>
            <a:r>
              <a:rPr>
                <a:latin typeface="+mj-lt"/>
                <a:ea typeface="+mj-ea"/>
                <a:cs typeface="+mj-cs"/>
                <a:sym typeface="Helvetica"/>
              </a:rPr>
              <a:t> (1993):  </a:t>
            </a:r>
            <a:r>
              <a:rPr i="1">
                <a:latin typeface="+mj-lt"/>
                <a:ea typeface="+mj-ea"/>
                <a:cs typeface="+mj-cs"/>
                <a:sym typeface="Helvetica"/>
              </a:rPr>
              <a:t>Population Growth &amp; Technological Change: One Million B.C. to 1990:</a:t>
            </a:r>
            <a:endParaRPr>
              <a:latin typeface="+mj-lt"/>
              <a:ea typeface="+mj-ea"/>
              <a:cs typeface="+mj-cs"/>
              <a:sym typeface="Helvetica"/>
            </a:endParaRPr>
          </a:p>
          <a:p>
            <a:pPr marL="0" indent="0" defTabSz="288036">
              <a:spcBef>
                <a:spcPts val="0"/>
              </a:spcBef>
              <a:buSzTx/>
              <a:buFontTx/>
              <a:buNone/>
              <a:defRPr sz="1512">
                <a:latin typeface="Times New Roman"/>
                <a:ea typeface="Times New Roman"/>
                <a:cs typeface="Times New Roman"/>
                <a:sym typeface="Times New Roman"/>
              </a:defRPr>
            </a:pPr>
          </a:p>
          <a:p>
            <a:pPr marL="151597" indent="-151597" defTabSz="288036">
              <a:buFontTx/>
              <a:defRPr sz="1512">
                <a:latin typeface="Times New Roman"/>
                <a:ea typeface="Times New Roman"/>
                <a:cs typeface="Times New Roman"/>
                <a:sym typeface="Times New Roman"/>
              </a:defRPr>
            </a:pPr>
            <a:r>
              <a:t>&lt;</a:t>
            </a:r>
            <a:r>
              <a:rPr u="sng">
                <a:solidFill>
                  <a:srgbClr val="0000FF"/>
                </a:solidFill>
                <a:uFill>
                  <a:solidFill>
                    <a:srgbClr val="0000FF"/>
                  </a:solidFill>
                </a:uFill>
                <a:hlinkClick r:id="rId2" invalidUrl="" action="" tgtFrame="" tooltip="" history="1" highlightClick="0" endSnd="0"/>
              </a:rPr>
              <a:t>https://delong.typepad.com/files/kremer-million.pdf</a:t>
            </a:r>
            <a:r>
              <a:t>&gt;</a:t>
            </a:r>
          </a:p>
          <a:p>
            <a:pPr marL="151597" indent="-151597" defTabSz="288036">
              <a:buFontTx/>
              <a:defRPr sz="1512">
                <a:latin typeface="Times New Roman"/>
                <a:ea typeface="Times New Roman"/>
                <a:cs typeface="Times New Roman"/>
                <a:sym typeface="Times New Roman"/>
              </a:defRPr>
            </a:pPr>
            <a:r>
              <a:t>Two heads are better than one</a:t>
            </a:r>
          </a:p>
          <a:p>
            <a:pPr marL="151597" indent="-151597" defTabSz="288036">
              <a:buFontTx/>
              <a:defRPr sz="1512">
                <a:latin typeface="Times New Roman"/>
                <a:ea typeface="Times New Roman"/>
                <a:cs typeface="Times New Roman"/>
                <a:sym typeface="Times New Roman"/>
              </a:defRPr>
            </a:pPr>
            <a:r>
              <a:t>Invention is proportional to the human population</a:t>
            </a:r>
          </a:p>
          <a:p>
            <a:pPr lvl="1" marL="391627" indent="-151597" defTabSz="288036">
              <a:buFontTx/>
              <a:buChar char="•"/>
              <a:defRPr sz="1512">
                <a:latin typeface="Times New Roman"/>
                <a:ea typeface="Times New Roman"/>
                <a:cs typeface="Times New Roman"/>
                <a:sym typeface="Times New Roman"/>
              </a:defRPr>
            </a:pPr>
            <a:r>
              <a:t>Or to the human population in effective intellectual contact—the “West”</a:t>
            </a:r>
          </a:p>
          <a:p>
            <a:pPr lvl="1" marL="391627" indent="-151597" defTabSz="288036">
              <a:buFontTx/>
              <a:buChar char="•"/>
              <a:defRPr sz="1512">
                <a:latin typeface="Times New Roman"/>
                <a:ea typeface="Times New Roman"/>
                <a:cs typeface="Times New Roman"/>
                <a:sym typeface="Times New Roman"/>
              </a:defRPr>
            </a:pPr>
            <a:r>
              <a:t>Or to the leading-edge population of the “West”</a:t>
            </a:r>
          </a:p>
          <a:p>
            <a:pPr lvl="1" marL="391627" indent="-151597" defTabSz="288036">
              <a:buFontTx/>
              <a:buChar char="•"/>
              <a:defRPr sz="1512">
                <a:latin typeface="Times New Roman"/>
                <a:ea typeface="Times New Roman"/>
                <a:cs typeface="Times New Roman"/>
                <a:sym typeface="Times New Roman"/>
              </a:defRPr>
            </a:pPr>
            <a:r>
              <a:t>Or to the “West’s” STEM workforce</a:t>
            </a:r>
          </a:p>
          <a:p>
            <a:pPr marL="151597" indent="-151597" defTabSz="288036">
              <a:buFontTx/>
              <a:defRPr sz="1512">
                <a:latin typeface="Times New Roman"/>
                <a:ea typeface="Times New Roman"/>
                <a:cs typeface="Times New Roman"/>
                <a:sym typeface="Times New Roman"/>
              </a:defRPr>
            </a:pPr>
            <a:r>
              <a:t>Cf.: Jared Diamond: </a:t>
            </a:r>
            <a:r>
              <a:rPr i="1"/>
              <a:t>Guns, Germs, and Steel </a:t>
            </a:r>
            <a:r>
              <a:t>&lt;</a:t>
            </a:r>
            <a:r>
              <a:rPr u="sng">
                <a:solidFill>
                  <a:srgbClr val="0000FF"/>
                </a:solidFill>
                <a:uFill>
                  <a:solidFill>
                    <a:srgbClr val="0000FF"/>
                  </a:solidFill>
                </a:uFill>
                <a:hlinkClick r:id="rId3" invalidUrl="" action="" tgtFrame="" tooltip="" history="1" highlightClick="0" endSnd="0"/>
              </a:rPr>
              <a:t>https://delong.typepad.com/files/diamond.pdf</a:t>
            </a:r>
            <a:r>
              <a:t>&gt;</a:t>
            </a:r>
          </a:p>
          <a:p>
            <a:pPr marL="151597" indent="-151597" defTabSz="288036">
              <a:buFontTx/>
              <a:defRPr sz="1512">
                <a:latin typeface="Times New Roman"/>
                <a:ea typeface="Times New Roman"/>
                <a:cs typeface="Times New Roman"/>
                <a:sym typeface="Times New Roman"/>
              </a:defRPr>
            </a:pPr>
            <a:r>
              <a:t>A race—between “the West”, “Greater China”, South Asia, the Middle East, Pre-Latin America, Australasia, &amp; Polynesia?</a:t>
            </a:r>
          </a:p>
        </p:txBody>
      </p:sp>
      <p:pic>
        <p:nvPicPr>
          <p:cNvPr id="66" name="Image" descr="Image"/>
          <p:cNvPicPr>
            <a:picLocks noChangeAspect="1"/>
          </p:cNvPicPr>
          <p:nvPr/>
        </p:nvPicPr>
        <p:blipFill>
          <a:blip r:embed="rId4">
            <a:extLst/>
          </a:blip>
          <a:stretch>
            <a:fillRect/>
          </a:stretch>
        </p:blipFill>
        <p:spPr>
          <a:xfrm>
            <a:off x="3757463" y="1269999"/>
            <a:ext cx="5092701" cy="5486401"/>
          </a:xfrm>
          <a:prstGeom prst="rect">
            <a:avLst/>
          </a:prstGeom>
          <a:ln w="12700">
            <a:miter lim="400000"/>
          </a:ln>
        </p:spPr>
      </p:pic>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8" name="Implications of THABtO"/>
          <p:cNvSpPr txBox="1"/>
          <p:nvPr>
            <p:ph type="title" idx="4294967295"/>
          </p:nvPr>
        </p:nvSpPr>
        <p:spPr>
          <a:xfrm>
            <a:off x="277663" y="-1"/>
            <a:ext cx="8572501" cy="1270001"/>
          </a:xfrm>
          <a:prstGeom prst="rect">
            <a:avLst/>
          </a:prstGeom>
        </p:spPr>
        <p:txBody>
          <a:bodyPr>
            <a:normAutofit fontScale="100000" lnSpcReduction="0"/>
          </a:bodyPr>
          <a:lstStyle>
            <a:lvl1pPr defTabSz="452627">
              <a:defRPr sz="5940">
                <a:solidFill>
                  <a:srgbClr val="000080"/>
                </a:solidFill>
              </a:defRPr>
            </a:lvl1pPr>
          </a:lstStyle>
          <a:p>
            <a:pPr/>
            <a:r>
              <a:t>Implications of THABtO</a:t>
            </a:r>
          </a:p>
        </p:txBody>
      </p:sp>
      <p:sp>
        <p:nvSpPr>
          <p:cNvPr id="69" name="Michael Kremer (1993):  Population Growth &amp; Technological Change: One Million B.C. to 1990:…"/>
          <p:cNvSpPr txBox="1"/>
          <p:nvPr>
            <p:ph type="body" sz="quarter" idx="4294967295"/>
          </p:nvPr>
        </p:nvSpPr>
        <p:spPr>
          <a:xfrm>
            <a:off x="355484" y="1269999"/>
            <a:ext cx="8338578" cy="1430299"/>
          </a:xfrm>
          <a:prstGeom prst="rect">
            <a:avLst/>
          </a:prstGeom>
        </p:spPr>
        <p:txBody>
          <a:bodyPr>
            <a:normAutofit fontScale="100000" lnSpcReduction="0"/>
          </a:bodyPr>
          <a:lstStyle/>
          <a:p>
            <a:pPr marL="0" indent="0" defTabSz="429768">
              <a:spcBef>
                <a:spcPts val="0"/>
              </a:spcBef>
              <a:buSzTx/>
              <a:buFontTx/>
              <a:buNone/>
              <a:defRPr sz="2256">
                <a:latin typeface="Times New Roman"/>
                <a:ea typeface="Times New Roman"/>
                <a:cs typeface="Times New Roman"/>
                <a:sym typeface="Times New Roman"/>
              </a:defRPr>
            </a:pPr>
            <a:r>
              <a:rPr b="1">
                <a:latin typeface="+mj-lt"/>
                <a:ea typeface="+mj-ea"/>
                <a:cs typeface="+mj-cs"/>
                <a:sym typeface="Helvetica"/>
              </a:rPr>
              <a:t>Michael Kremer</a:t>
            </a:r>
            <a:r>
              <a:rPr>
                <a:latin typeface="+mj-lt"/>
                <a:ea typeface="+mj-ea"/>
                <a:cs typeface="+mj-cs"/>
                <a:sym typeface="Helvetica"/>
              </a:rPr>
              <a:t> (1993):  </a:t>
            </a:r>
            <a:r>
              <a:rPr i="1">
                <a:latin typeface="+mj-lt"/>
                <a:ea typeface="+mj-ea"/>
                <a:cs typeface="+mj-cs"/>
                <a:sym typeface="Helvetica"/>
              </a:rPr>
              <a:t>Population Growth &amp; Technological Change: One Million B.C. to 1990:</a:t>
            </a:r>
            <a:endParaRPr>
              <a:latin typeface="+mj-lt"/>
              <a:ea typeface="+mj-ea"/>
              <a:cs typeface="+mj-cs"/>
              <a:sym typeface="Helvetica"/>
            </a:endParaRPr>
          </a:p>
          <a:p>
            <a:pPr marL="0" indent="0" defTabSz="429768">
              <a:spcBef>
                <a:spcPts val="0"/>
              </a:spcBef>
              <a:buSzTx/>
              <a:buFontTx/>
              <a:buNone/>
              <a:defRPr sz="2256">
                <a:latin typeface="Times New Roman"/>
                <a:ea typeface="Times New Roman"/>
                <a:cs typeface="Times New Roman"/>
                <a:sym typeface="Times New Roman"/>
              </a:defRPr>
            </a:pPr>
          </a:p>
          <a:p>
            <a:pPr marL="226193" indent="-226193" defTabSz="429768">
              <a:spcBef>
                <a:spcPts val="1100"/>
              </a:spcBef>
              <a:buFontTx/>
              <a:defRPr sz="2256">
                <a:latin typeface="Times New Roman"/>
                <a:ea typeface="Times New Roman"/>
                <a:cs typeface="Times New Roman"/>
                <a:sym typeface="Times New Roman"/>
              </a:defRPr>
            </a:pPr>
            <a:r>
              <a:t>We expect to see superexponential growth:</a:t>
            </a:r>
          </a:p>
        </p:txBody>
      </p:sp>
      <p:pic>
        <p:nvPicPr>
          <p:cNvPr id="70" name="Image" descr="Image"/>
          <p:cNvPicPr>
            <a:picLocks noChangeAspect="1"/>
          </p:cNvPicPr>
          <p:nvPr/>
        </p:nvPicPr>
        <p:blipFill>
          <a:blip r:embed="rId2">
            <a:extLst/>
          </a:blip>
          <a:stretch>
            <a:fillRect/>
          </a:stretch>
        </p:blipFill>
        <p:spPr>
          <a:xfrm>
            <a:off x="355484" y="2866027"/>
            <a:ext cx="8572501" cy="2860859"/>
          </a:xfrm>
          <a:prstGeom prst="rect">
            <a:avLst/>
          </a:prstGeom>
          <a:ln w="12700">
            <a:miter lim="400000"/>
          </a:ln>
        </p:spPr>
      </p:pic>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2" name="Implications of THABtO II"/>
          <p:cNvSpPr txBox="1"/>
          <p:nvPr>
            <p:ph type="title" idx="4294967295"/>
          </p:nvPr>
        </p:nvSpPr>
        <p:spPr>
          <a:xfrm>
            <a:off x="277663" y="-1"/>
            <a:ext cx="8572501" cy="1270001"/>
          </a:xfrm>
          <a:prstGeom prst="rect">
            <a:avLst/>
          </a:prstGeom>
        </p:spPr>
        <p:txBody>
          <a:bodyPr>
            <a:normAutofit fontScale="100000" lnSpcReduction="0"/>
          </a:bodyPr>
          <a:lstStyle>
            <a:lvl1pPr defTabSz="420623">
              <a:defRPr sz="5520">
                <a:solidFill>
                  <a:srgbClr val="000080"/>
                </a:solidFill>
              </a:defRPr>
            </a:lvl1pPr>
          </a:lstStyle>
          <a:p>
            <a:pPr/>
            <a:r>
              <a:t>Implications of THABtO II</a:t>
            </a:r>
          </a:p>
        </p:txBody>
      </p:sp>
      <p:sp>
        <p:nvSpPr>
          <p:cNvPr id="73" name="After the demographic transition (if one occurs), things will be different…"/>
          <p:cNvSpPr txBox="1"/>
          <p:nvPr>
            <p:ph type="body" sz="quarter" idx="4294967295"/>
          </p:nvPr>
        </p:nvSpPr>
        <p:spPr>
          <a:xfrm>
            <a:off x="365212" y="4859506"/>
            <a:ext cx="8338577" cy="1430298"/>
          </a:xfrm>
          <a:prstGeom prst="rect">
            <a:avLst/>
          </a:prstGeom>
        </p:spPr>
        <p:txBody>
          <a:bodyPr>
            <a:normAutofit fontScale="100000" lnSpcReduction="0"/>
          </a:bodyPr>
          <a:lstStyle>
            <a:lvl1pPr marL="0" indent="0">
              <a:spcBef>
                <a:spcPts val="0"/>
              </a:spcBef>
              <a:buSzTx/>
              <a:buFontTx/>
              <a:buNone/>
              <a:defRPr b="1" sz="2400">
                <a:latin typeface="+mj-lt"/>
                <a:ea typeface="+mj-ea"/>
                <a:cs typeface="+mj-cs"/>
                <a:sym typeface="Helvetica"/>
              </a:defRPr>
            </a:lvl1pPr>
          </a:lstStyle>
          <a:p>
            <a:pPr/>
            <a:r>
              <a:t>After the demographic transition (if one occurs), things will be different…</a:t>
            </a:r>
          </a:p>
        </p:txBody>
      </p:sp>
      <p:pic>
        <p:nvPicPr>
          <p:cNvPr id="74" name="Image" descr="Image"/>
          <p:cNvPicPr>
            <a:picLocks noChangeAspect="1"/>
          </p:cNvPicPr>
          <p:nvPr/>
        </p:nvPicPr>
        <p:blipFill>
          <a:blip r:embed="rId2">
            <a:extLst/>
          </a:blip>
          <a:stretch>
            <a:fillRect/>
          </a:stretch>
        </p:blipFill>
        <p:spPr>
          <a:xfrm>
            <a:off x="277663" y="1269999"/>
            <a:ext cx="8188587" cy="3336092"/>
          </a:xfrm>
          <a:prstGeom prst="rect">
            <a:avLst/>
          </a:prstGeom>
          <a:ln w="12700">
            <a:miter lim="400000"/>
          </a:ln>
        </p:spPr>
      </p:pic>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4F81BD"/>
      </a:accent1>
      <a:accent2>
        <a:srgbClr val="C0504D"/>
      </a:accent2>
      <a:accent3>
        <a:srgbClr val="8F8F8F"/>
      </a:accent3>
      <a:accent4>
        <a:srgbClr val="707070"/>
      </a:accent4>
      <a:accent5>
        <a:srgbClr val="B2C0D9"/>
      </a:accent5>
      <a:accent6>
        <a:srgbClr val="AE4846"/>
      </a:accent6>
      <a:hlink>
        <a:srgbClr val="0000FF"/>
      </a:hlink>
      <a:folHlink>
        <a:srgbClr val="FF00FF"/>
      </a:folHlink>
    </a:clrScheme>
    <a:fontScheme name="Default">
      <a:majorFont>
        <a:latin typeface="Helvetica"/>
        <a:ea typeface="Helvetica"/>
        <a:cs typeface="Helvetica"/>
      </a:majorFont>
      <a:minorFont>
        <a:latin typeface="Calibri"/>
        <a:ea typeface="Calibri"/>
        <a:cs typeface="Calibri"/>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lumOff val="44000"/>
          </a:schemeClr>
        </a:solidFill>
        <a:ln w="25400" cap="flat">
          <a:solidFill>
            <a:schemeClr val="accent1"/>
          </a:solidFill>
          <a:prstDash val="solid"/>
          <a:round/>
        </a:ln>
        <a:effectLst/>
        <a:sp3d/>
      </a:spPr>
      <a:bodyPr rot="0" spcFirstLastPara="1" vertOverflow="overflow" horzOverflow="overflow" vert="horz" wrap="square" lIns="45719" tIns="45719" rIns="45719" bIns="45719"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4F81BD"/>
      </a:accent1>
      <a:accent2>
        <a:srgbClr val="C0504D"/>
      </a:accent2>
      <a:accent3>
        <a:srgbClr val="8F8F8F"/>
      </a:accent3>
      <a:accent4>
        <a:srgbClr val="707070"/>
      </a:accent4>
      <a:accent5>
        <a:srgbClr val="B2C0D9"/>
      </a:accent5>
      <a:accent6>
        <a:srgbClr val="AE4846"/>
      </a:accent6>
      <a:hlink>
        <a:srgbClr val="0000FF"/>
      </a:hlink>
      <a:folHlink>
        <a:srgbClr val="FF00FF"/>
      </a:folHlink>
    </a:clrScheme>
    <a:fontScheme name="Default">
      <a:majorFont>
        <a:latin typeface="Helvetica"/>
        <a:ea typeface="Helvetica"/>
        <a:cs typeface="Helvetica"/>
      </a:majorFont>
      <a:minorFont>
        <a:latin typeface="Calibri"/>
        <a:ea typeface="Calibri"/>
        <a:cs typeface="Calibri"/>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lumOff val="44000"/>
          </a:schemeClr>
        </a:solidFill>
        <a:ln w="25400" cap="flat">
          <a:solidFill>
            <a:schemeClr val="accent1"/>
          </a:solidFill>
          <a:prstDash val="solid"/>
          <a:round/>
        </a:ln>
        <a:effectLst/>
        <a:sp3d/>
      </a:spPr>
      <a:bodyPr rot="0" spcFirstLastPara="1" vertOverflow="overflow" horzOverflow="overflow" vert="horz" wrap="square" lIns="45719" tIns="45719" rIns="45719" bIns="45719"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